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670" r:id="rId5"/>
  </p:sldMasterIdLst>
  <p:notesMasterIdLst>
    <p:notesMasterId r:id="rId18"/>
  </p:notesMasterIdLst>
  <p:handoutMasterIdLst>
    <p:handoutMasterId r:id="rId19"/>
  </p:handoutMasterIdLst>
  <p:sldIdLst>
    <p:sldId id="286" r:id="rId6"/>
    <p:sldId id="301" r:id="rId7"/>
    <p:sldId id="288" r:id="rId8"/>
    <p:sldId id="302" r:id="rId9"/>
    <p:sldId id="295" r:id="rId10"/>
    <p:sldId id="304" r:id="rId11"/>
    <p:sldId id="306" r:id="rId12"/>
    <p:sldId id="307" r:id="rId13"/>
    <p:sldId id="308" r:id="rId14"/>
    <p:sldId id="305" r:id="rId15"/>
    <p:sldId id="309" r:id="rId16"/>
    <p:sldId id="299" r:id="rId17"/>
  </p:sldIdLst>
  <p:sldSz cx="9144000" cy="6858000" type="screen4x3"/>
  <p:notesSz cx="6881813" cy="9296400"/>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1pPr>
    <a:lvl2pPr marL="4572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5pPr>
    <a:lvl6pPr marL="2286000" algn="l" defTabSz="914400" rtl="0" eaLnBrk="1" latinLnBrk="0" hangingPunct="1">
      <a:defRPr kern="1200">
        <a:solidFill>
          <a:schemeClr val="tx1"/>
        </a:solidFill>
        <a:latin typeface="Arial" pitchFamily="34" charset="0"/>
        <a:ea typeface="ＭＳ Ｐゴシック"/>
        <a:cs typeface="ＭＳ Ｐゴシック"/>
      </a:defRPr>
    </a:lvl6pPr>
    <a:lvl7pPr marL="2743200" algn="l" defTabSz="914400" rtl="0" eaLnBrk="1" latinLnBrk="0" hangingPunct="1">
      <a:defRPr kern="1200">
        <a:solidFill>
          <a:schemeClr val="tx1"/>
        </a:solidFill>
        <a:latin typeface="Arial" pitchFamily="34" charset="0"/>
        <a:ea typeface="ＭＳ Ｐゴシック"/>
        <a:cs typeface="ＭＳ Ｐゴシック"/>
      </a:defRPr>
    </a:lvl7pPr>
    <a:lvl8pPr marL="3200400" algn="l" defTabSz="914400" rtl="0" eaLnBrk="1" latinLnBrk="0" hangingPunct="1">
      <a:defRPr kern="1200">
        <a:solidFill>
          <a:schemeClr val="tx1"/>
        </a:solidFill>
        <a:latin typeface="Arial" pitchFamily="34" charset="0"/>
        <a:ea typeface="ＭＳ Ｐゴシック"/>
        <a:cs typeface="ＭＳ Ｐゴシック"/>
      </a:defRPr>
    </a:lvl8pPr>
    <a:lvl9pPr marL="3657600" algn="l" defTabSz="914400" rtl="0" eaLnBrk="1" latinLnBrk="0" hangingPunct="1">
      <a:defRPr kern="1200">
        <a:solidFill>
          <a:schemeClr val="tx1"/>
        </a:solidFill>
        <a:latin typeface="Arial" pitchFamily="34" charset="0"/>
        <a:ea typeface="ＭＳ Ｐゴシック"/>
        <a:cs typeface="ＭＳ Ｐゴシック"/>
      </a:defRPr>
    </a:lvl9pPr>
  </p:defaultTextStyle>
  <p:extLst>
    <p:ext uri="{EFAFB233-063F-42B5-8137-9DF3F51BA10A}">
      <p15:sldGuideLst xmlns="" xmlns:p15="http://schemas.microsoft.com/office/powerpoint/2012/main">
        <p15:guide id="1" orient="horz" pos="86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A8B"/>
    <a:srgbClr val="2F6BAE"/>
    <a:srgbClr val="5590BF"/>
    <a:srgbClr val="0A4F8D"/>
    <a:srgbClr val="CD2F1E"/>
    <a:srgbClr val="CB2F1E"/>
    <a:srgbClr val="9B1814"/>
    <a:srgbClr val="E3F5FF"/>
    <a:srgbClr val="BBD2E1"/>
    <a:srgbClr val="C0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3905" autoAdjust="0"/>
  </p:normalViewPr>
  <p:slideViewPr>
    <p:cSldViewPr snapToObjects="1">
      <p:cViewPr varScale="1">
        <p:scale>
          <a:sx n="94" d="100"/>
          <a:sy n="94" d="100"/>
        </p:scale>
        <p:origin x="-870" y="-102"/>
      </p:cViewPr>
      <p:guideLst>
        <p:guide orient="horz" pos="3744"/>
        <p:guide orient="horz" pos="4218"/>
        <p:guide orient="horz" pos="320"/>
        <p:guide orient="horz" pos="800"/>
        <p:guide orient="horz" pos="4141"/>
        <p:guide orient="horz" pos="3888"/>
        <p:guide orient="horz" pos="1055"/>
        <p:guide orient="horz" pos="1351"/>
        <p:guide orient="horz" pos="1295"/>
        <p:guide pos="347"/>
        <p:guide pos="5467"/>
        <p:guide pos="2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sz="quarter" idx="1"/>
          </p:nvPr>
        </p:nvSpPr>
        <p:spPr>
          <a:xfrm>
            <a:off x="3898102" y="0"/>
            <a:ext cx="2982119" cy="464820"/>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55B6986F-246A-1E40-B555-5AAB726BB904}" type="datetime1">
              <a:rPr lang="en-US" smtClean="0"/>
              <a:pPr/>
              <a:t>11/28/2016</a:t>
            </a:fld>
            <a:endParaRPr lang="en-US"/>
          </a:p>
        </p:txBody>
      </p:sp>
      <p:sp>
        <p:nvSpPr>
          <p:cNvPr id="4" name="Footer Placeholder 3"/>
          <p:cNvSpPr>
            <a:spLocks noGrp="1"/>
          </p:cNvSpPr>
          <p:nvPr>
            <p:ph type="ftr" sz="quarter" idx="2"/>
          </p:nvPr>
        </p:nvSpPr>
        <p:spPr>
          <a:xfrm>
            <a:off x="0" y="8829967"/>
            <a:ext cx="2982119" cy="464820"/>
          </a:xfrm>
          <a:prstGeom prst="rect">
            <a:avLst/>
          </a:prstGeom>
        </p:spPr>
        <p:txBody>
          <a:bodyPr vert="horz" lIns="93177" tIns="46589" rIns="93177" bIns="46589" rtlCol="0" anchor="b"/>
          <a:lstStyle>
            <a:lvl1pPr algn="l">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21DE092D-73D6-4D8F-9A20-97765E1CB12B}" type="slidenum">
              <a:rPr lang="en-US"/>
              <a:pPr/>
              <a:t>‹#›</a:t>
            </a:fld>
            <a:endParaRPr lang="en-US"/>
          </a:p>
        </p:txBody>
      </p:sp>
    </p:spTree>
    <p:extLst>
      <p:ext uri="{BB962C8B-B14F-4D97-AF65-F5344CB8AC3E}">
        <p14:creationId xmlns:p14="http://schemas.microsoft.com/office/powerpoint/2010/main" val="4185113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3898102" y="0"/>
            <a:ext cx="2982119" cy="464820"/>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E3E8C4CE-F7E2-C942-8743-D9EB84548FF0}" type="datetime1">
              <a:rPr lang="en-US" smtClean="0"/>
              <a:pPr/>
              <a:t>11/28/2016</a:t>
            </a:fld>
            <a:endParaRPr lang="en-US"/>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F63AC6C3-941E-44A4-8A1A-AE32C757C6F6}" type="slidenum">
              <a:rPr lang="en-US"/>
              <a:pPr/>
              <a:t>‹#›</a:t>
            </a:fld>
            <a:endParaRPr lang="en-US"/>
          </a:p>
        </p:txBody>
      </p:sp>
    </p:spTree>
    <p:extLst>
      <p:ext uri="{BB962C8B-B14F-4D97-AF65-F5344CB8AC3E}">
        <p14:creationId xmlns:p14="http://schemas.microsoft.com/office/powerpoint/2010/main" val="19327245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7"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nnesotabudgetbites.org/2016/10/05/what-matters-more-for-competitiveness-rankings-or-results/#.WDNuz8lSJp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smtClean="0"/>
              <a:pPr/>
              <a:t>0</a:t>
            </a:fld>
            <a:endParaRPr lang="en-US"/>
          </a:p>
        </p:txBody>
      </p:sp>
    </p:spTree>
    <p:extLst>
      <p:ext uri="{BB962C8B-B14F-4D97-AF65-F5344CB8AC3E}">
        <p14:creationId xmlns:p14="http://schemas.microsoft.com/office/powerpoint/2010/main" val="967390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smtClean="0"/>
              <a:pPr/>
              <a:t>9</a:t>
            </a:fld>
            <a:endParaRPr lang="en-US"/>
          </a:p>
        </p:txBody>
      </p:sp>
    </p:spTree>
    <p:extLst>
      <p:ext uri="{BB962C8B-B14F-4D97-AF65-F5344CB8AC3E}">
        <p14:creationId xmlns:p14="http://schemas.microsoft.com/office/powerpoint/2010/main" val="281394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a:pPr/>
              <a:t>10</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63AC6C3-941E-44A4-8A1A-AE32C757C6F6}" type="slidenum">
              <a:rPr lang="en-US"/>
              <a:pPr/>
              <a:t>11</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dirty="0" smtClean="0"/>
              <a:t>The</a:t>
            </a:r>
            <a:r>
              <a:rPr lang="en-US" sz="1100" baseline="0" dirty="0" smtClean="0"/>
              <a:t> high road agenda is probably pretty clear and widely accepted among SPP groups: </a:t>
            </a:r>
          </a:p>
          <a:p>
            <a:pPr marL="171450" indent="-171450">
              <a:buFont typeface="Arial" panose="020B0604020202020204" pitchFamily="34" charset="0"/>
              <a:buChar char="•"/>
            </a:pPr>
            <a:r>
              <a:rPr lang="en-US" sz="1100" baseline="0" dirty="0" smtClean="0"/>
              <a:t>invest in education and infrastructure and a healthy workforce</a:t>
            </a:r>
          </a:p>
          <a:p>
            <a:pPr marL="171450" indent="-171450">
              <a:buFont typeface="Arial" panose="020B0604020202020204" pitchFamily="34" charset="0"/>
              <a:buChar char="•"/>
            </a:pPr>
            <a:r>
              <a:rPr lang="en-US" sz="1100" baseline="0" dirty="0" smtClean="0"/>
              <a:t>adopt policies that ensure that the gains from productivity and growth are broadly shared</a:t>
            </a:r>
          </a:p>
          <a:p>
            <a:pPr marL="171450" lvl="0" indent="-171450">
              <a:buFont typeface="Arial" panose="020B0604020202020204" pitchFamily="34" charset="0"/>
              <a:buChar char="•"/>
            </a:pPr>
            <a:r>
              <a:rPr lang="en-US" sz="1100" baseline="0" dirty="0" smtClean="0"/>
              <a:t>EITC and other work supports</a:t>
            </a:r>
          </a:p>
          <a:p>
            <a:pPr marL="171450" lvl="0" indent="-171450">
              <a:buFont typeface="Arial" panose="020B0604020202020204" pitchFamily="34" charset="0"/>
              <a:buChar char="•"/>
            </a:pPr>
            <a:r>
              <a:rPr lang="en-US" sz="1100" baseline="0" dirty="0" smtClean="0"/>
              <a:t>Progressive taxes</a:t>
            </a:r>
          </a:p>
          <a:p>
            <a:pPr marL="171450" lvl="0" indent="-171450">
              <a:buFont typeface="Arial" panose="020B0604020202020204" pitchFamily="34" charset="0"/>
              <a:buChar char="•"/>
            </a:pPr>
            <a:r>
              <a:rPr lang="en-US" sz="1100" baseline="0" dirty="0" smtClean="0"/>
              <a:t>Support of collective bargaining and organizing, workers rights</a:t>
            </a:r>
          </a:p>
          <a:p>
            <a:pPr marL="171450" lvl="0" indent="-171450">
              <a:buFont typeface="Arial" panose="020B0604020202020204" pitchFamily="34" charset="0"/>
              <a:buChar char="•"/>
            </a:pPr>
            <a:r>
              <a:rPr lang="en-US" sz="1100" baseline="0" dirty="0" smtClean="0"/>
              <a:t>Minimum wages</a:t>
            </a:r>
          </a:p>
          <a:p>
            <a:pPr marL="0" lvl="0" indent="0">
              <a:buFont typeface="Arial" panose="020B0604020202020204" pitchFamily="34" charset="0"/>
              <a:buNone/>
            </a:pPr>
            <a:endParaRPr lang="en-US" sz="1100" baseline="0" dirty="0" smtClean="0"/>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100" baseline="0" dirty="0" smtClean="0"/>
              <a:t>And we are all too familiar with the alternative prescription: Reduce business costs in order to capture investment from elsewhere</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De-regulation</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Tax cuts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Regressive taxation</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Right-to-work and protecting wage theft</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No minimum wages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Abolish public sector collective bargaining</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100" baseline="0" dirty="0" smtClean="0"/>
              <a:t>Direct subsidies, tax breaks and tax credits for business</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100" baseline="0" dirty="0" smtClean="0"/>
          </a:p>
          <a:p>
            <a:pPr marL="0" marR="0" lvl="0" indent="0" algn="l" defTabSz="4572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100" baseline="0" dirty="0" smtClean="0"/>
              <a:t>This is the context. In this battle between two very different strategies for states to follow, a number of conservative think tanks have joined the fray by creating state business climate rankings designed to promote their agenda, some more blatantly ideological than others. </a:t>
            </a:r>
          </a:p>
          <a:p>
            <a:pPr marL="0" lvl="0" indent="0">
              <a:buFont typeface="Arial" panose="020B0604020202020204" pitchFamily="34" charset="0"/>
              <a:buNone/>
            </a:pPr>
            <a:endParaRPr lang="en-US" baseline="0" dirty="0" smtClean="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a:pPr/>
              <a:t>1</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pitchFamily="-107" charset="-128"/>
                <a:cs typeface="ＭＳ Ｐゴシック" pitchFamily="-107" charset="-128"/>
              </a:rPr>
              <a:t>Two most prominent ones that get most of the press: ALEC, Tax Foundation</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Who are these groups? Tax Foundation: Founded by Corporate CEOs; remains very corporate to this day. They are not the right-wing hacks that ALEC attracts, but they have a clear agenda.</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Five Others:</a:t>
            </a:r>
          </a:p>
          <a:p>
            <a:pPr lvl="0"/>
            <a:endParaRPr lang="en-US" sz="1200" kern="1200" dirty="0" smtClean="0">
              <a:solidFill>
                <a:schemeClr val="tx1"/>
              </a:solidFill>
              <a:effectLst/>
              <a:latin typeface="+mn-lt"/>
              <a:ea typeface="ＭＳ Ｐゴシック" pitchFamily="-107" charset="-128"/>
              <a:cs typeface="ＭＳ Ｐゴシック" pitchFamily="-107" charset="-128"/>
            </a:endParaRPr>
          </a:p>
          <a:p>
            <a:pPr lvl="0"/>
            <a:r>
              <a:rPr lang="en-US" sz="1200" kern="1200" dirty="0" smtClean="0">
                <a:solidFill>
                  <a:schemeClr val="tx1"/>
                </a:solidFill>
                <a:effectLst/>
                <a:latin typeface="+mn-lt"/>
                <a:ea typeface="ＭＳ Ｐゴシック" pitchFamily="-107" charset="-128"/>
                <a:cs typeface="ＭＳ Ｐゴシック" pitchFamily="-107" charset="-128"/>
              </a:rPr>
              <a:t>Small Business and Entrepreneurship Council </a:t>
            </a:r>
            <a:r>
              <a:rPr lang="en-US" sz="1200" i="1" kern="1200" dirty="0" smtClean="0">
                <a:solidFill>
                  <a:schemeClr val="tx1"/>
                </a:solidFill>
                <a:effectLst/>
                <a:latin typeface="+mn-lt"/>
                <a:ea typeface="ＭＳ Ｐゴシック" pitchFamily="-107" charset="-128"/>
                <a:cs typeface="ＭＳ Ｐゴシック" pitchFamily="-107" charset="-128"/>
              </a:rPr>
              <a:t>State Business Policy Index</a:t>
            </a:r>
            <a:endParaRPr lang="en-US" sz="1200" kern="1200" dirty="0" smtClean="0">
              <a:solidFill>
                <a:schemeClr val="tx1"/>
              </a:solidFill>
              <a:effectLst/>
              <a:latin typeface="+mn-lt"/>
              <a:ea typeface="ＭＳ Ｐゴシック" pitchFamily="-107" charset="-128"/>
              <a:cs typeface="ＭＳ Ｐゴシック" pitchFamily="-107" charset="-128"/>
            </a:endParaRPr>
          </a:p>
          <a:p>
            <a:pPr lvl="0"/>
            <a:r>
              <a:rPr lang="en-US" sz="1200" kern="1200" dirty="0" smtClean="0">
                <a:solidFill>
                  <a:schemeClr val="tx1"/>
                </a:solidFill>
                <a:effectLst/>
                <a:latin typeface="+mn-lt"/>
                <a:ea typeface="ＭＳ Ｐゴシック" pitchFamily="-107" charset="-128"/>
                <a:cs typeface="ＭＳ Ｐゴシック" pitchFamily="-107" charset="-128"/>
              </a:rPr>
              <a:t>Beacon Hill Institute’s </a:t>
            </a:r>
            <a:r>
              <a:rPr lang="en-US" sz="1200" i="1" kern="1200" dirty="0" smtClean="0">
                <a:solidFill>
                  <a:schemeClr val="tx1"/>
                </a:solidFill>
                <a:effectLst/>
                <a:latin typeface="+mn-lt"/>
                <a:ea typeface="ＭＳ Ｐゴシック" pitchFamily="-107" charset="-128"/>
                <a:cs typeface="ＭＳ Ｐゴシック" pitchFamily="-107" charset="-128"/>
              </a:rPr>
              <a:t>State Competitiveness Report</a:t>
            </a:r>
            <a:endParaRPr lang="en-US" sz="1200" kern="1200" dirty="0" smtClean="0">
              <a:solidFill>
                <a:schemeClr val="tx1"/>
              </a:solidFill>
              <a:effectLst/>
              <a:latin typeface="+mn-lt"/>
              <a:ea typeface="ＭＳ Ｐゴシック" pitchFamily="-107" charset="-128"/>
              <a:cs typeface="ＭＳ Ｐゴシック" pitchFamily="-107" charset="-128"/>
            </a:endParaRPr>
          </a:p>
          <a:p>
            <a:pPr lvl="0"/>
            <a:r>
              <a:rPr lang="en-US" sz="1200" kern="1200" dirty="0" smtClean="0">
                <a:solidFill>
                  <a:schemeClr val="tx1"/>
                </a:solidFill>
                <a:effectLst/>
                <a:latin typeface="+mn-lt"/>
                <a:ea typeface="ＭＳ Ｐゴシック" pitchFamily="-107" charset="-128"/>
                <a:cs typeface="ＭＳ Ｐゴシック" pitchFamily="-107" charset="-128"/>
              </a:rPr>
              <a:t>Site Selection Magazine’s Business Climate Rankings</a:t>
            </a:r>
          </a:p>
          <a:p>
            <a:pPr lvl="0"/>
            <a:r>
              <a:rPr lang="en-US" sz="1200" kern="1200" dirty="0" smtClean="0">
                <a:solidFill>
                  <a:schemeClr val="tx1"/>
                </a:solidFill>
                <a:effectLst/>
                <a:latin typeface="+mn-lt"/>
                <a:ea typeface="ＭＳ Ｐゴシック" pitchFamily="-107" charset="-128"/>
                <a:cs typeface="ＭＳ Ｐゴシック" pitchFamily="-107" charset="-128"/>
              </a:rPr>
              <a:t>Forbes’ </a:t>
            </a:r>
            <a:r>
              <a:rPr lang="en-US" sz="1200" i="1" kern="1200" dirty="0" smtClean="0">
                <a:solidFill>
                  <a:schemeClr val="tx1"/>
                </a:solidFill>
                <a:effectLst/>
                <a:latin typeface="+mn-lt"/>
                <a:ea typeface="ＭＳ Ｐゴシック" pitchFamily="-107" charset="-128"/>
                <a:cs typeface="ＭＳ Ｐゴシック" pitchFamily="-107" charset="-128"/>
              </a:rPr>
              <a:t>Best Places</a:t>
            </a:r>
          </a:p>
          <a:p>
            <a:pPr lvl="0"/>
            <a:r>
              <a:rPr lang="en-US" sz="1200" kern="1200" dirty="0" smtClean="0">
                <a:solidFill>
                  <a:schemeClr val="tx1"/>
                </a:solidFill>
                <a:effectLst/>
                <a:latin typeface="+mn-lt"/>
                <a:ea typeface="ＭＳ Ｐゴシック" pitchFamily="-107" charset="-128"/>
                <a:cs typeface="ＭＳ Ｐゴシック" pitchFamily="-107" charset="-128"/>
              </a:rPr>
              <a:t>CNBC’s </a:t>
            </a:r>
            <a:r>
              <a:rPr lang="en-US" sz="1200" i="1" kern="1200" dirty="0" smtClean="0">
                <a:solidFill>
                  <a:schemeClr val="tx1"/>
                </a:solidFill>
                <a:effectLst/>
                <a:latin typeface="+mn-lt"/>
                <a:ea typeface="ＭＳ Ｐゴシック" pitchFamily="-107" charset="-128"/>
                <a:cs typeface="ＭＳ Ｐゴシック" pitchFamily="-107" charset="-128"/>
              </a:rPr>
              <a:t>Top States for Business</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The web site now focuses on 4 rankings. The structure will be changed so that the main two are featured, and the others lumped together in another section.</a:t>
            </a:r>
          </a:p>
          <a:p>
            <a:endParaRPr lang="en-US" dirty="0" smtClean="0"/>
          </a:p>
        </p:txBody>
      </p:sp>
      <p:sp>
        <p:nvSpPr>
          <p:cNvPr id="4" name="Slide Number Placeholder 3"/>
          <p:cNvSpPr>
            <a:spLocks noGrp="1"/>
          </p:cNvSpPr>
          <p:nvPr>
            <p:ph type="sldNum" sz="quarter" idx="10"/>
          </p:nvPr>
        </p:nvSpPr>
        <p:spPr/>
        <p:txBody>
          <a:bodyPr/>
          <a:lstStyle/>
          <a:p>
            <a:fld id="{F63AC6C3-941E-44A4-8A1A-AE32C757C6F6}" type="slidenum">
              <a:rPr lang="en-US"/>
              <a:pPr/>
              <a:t>2</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100" baseline="0" dirty="0" smtClean="0"/>
              <a:t>So </a:t>
            </a:r>
            <a:r>
              <a:rPr lang="en-US" sz="1100" baseline="0" dirty="0" smtClean="0"/>
              <a:t>these are the main issues that are explored on the website.  What is an index number? Good example is the consumer price index. You get prices of hundreds of different commonly purchased items, and then from that you want to construct an overall measure of the cost of living. So you have to weight items according to their importance as part of a household’s budget. You don’t consider an 20% increase in the price of a gallon of milk to be of the same import to families as a 20% increase in the price of duct tape (unless you want a personal CPI for Red Green). </a:t>
            </a:r>
          </a:p>
          <a:p>
            <a:endParaRPr lang="en-US" sz="1100" baseline="0" dirty="0" smtClean="0"/>
          </a:p>
          <a:p>
            <a:r>
              <a:rPr lang="en-US" sz="1100" baseline="0" dirty="0" smtClean="0"/>
              <a:t>This is a legitimate exercise. All of the items measured are things people buy and they have observable prices. So what we are really doing is just costing out a standard market basket of consumer goods and services.</a:t>
            </a:r>
          </a:p>
          <a:p>
            <a:endParaRPr lang="en-US" sz="1100" baseline="0" dirty="0" smtClean="0"/>
          </a:p>
          <a:p>
            <a:r>
              <a:rPr lang="en-US" sz="1100" baseline="0" dirty="0" smtClean="0"/>
              <a:t>Now consider what you have to do to construct a business climate index. That is what we will be looking at in more detail when we get on the website.</a:t>
            </a:r>
          </a:p>
          <a:p>
            <a:endParaRPr lang="en-US" sz="1100" baseline="0" dirty="0" smtClean="0"/>
          </a:p>
          <a:p>
            <a:r>
              <a:rPr lang="en-US" sz="1100" baseline="0" dirty="0" smtClean="0"/>
              <a:t>But for now lets think of a consumer price index that:</a:t>
            </a:r>
          </a:p>
          <a:p>
            <a:r>
              <a:rPr lang="en-US" sz="1100" baseline="0" dirty="0" smtClean="0"/>
              <a:t>	Measured the price of natural gas in North Dakota</a:t>
            </a:r>
          </a:p>
          <a:p>
            <a:r>
              <a:rPr lang="en-US" sz="1100" baseline="0" dirty="0" smtClean="0"/>
              <a:t>	Weighted all items equally — a bottle of perfume versus a new car</a:t>
            </a:r>
          </a:p>
          <a:p>
            <a:r>
              <a:rPr lang="en-US" sz="1100" baseline="0" dirty="0" smtClean="0"/>
              <a:t>	Only measured things that rich people buy: French perfume and Lexus cars</a:t>
            </a:r>
          </a:p>
          <a:p>
            <a:r>
              <a:rPr lang="en-US" sz="1100" baseline="0" dirty="0" smtClean="0"/>
              <a:t>	</a:t>
            </a:r>
          </a:p>
          <a:p>
            <a:r>
              <a:rPr lang="en-US" sz="1100" baseline="0" dirty="0" smtClean="0"/>
              <a:t>We would not be surprised then, if this price index turned out to be a very poor predictor of the cost of living for most people.</a:t>
            </a:r>
          </a:p>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a:pPr/>
              <a:t>3</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A little history.</a:t>
            </a:r>
          </a:p>
          <a:p>
            <a:endParaRPr lang="en-US" dirty="0" smtClean="0"/>
          </a:p>
          <a:p>
            <a:r>
              <a:rPr lang="en-US" dirty="0" smtClean="0"/>
              <a:t>In 2005 I wrote</a:t>
            </a:r>
            <a:r>
              <a:rPr lang="en-US" baseline="0" dirty="0" smtClean="0"/>
              <a:t> a book published by the Economic Policy Institute called “Grading Places: What Do the Business Climate Rankings Really Tell Us?” Then in 2013 I wrote a second edition, published by Good Jobs First. The goofiest index of all, The Economic Freedom Index, was ditched, and the newest ALEC’s Rich States, Poor States was added. </a:t>
            </a:r>
          </a:p>
          <a:p>
            <a:endParaRPr lang="en-US" baseline="0" dirty="0" smtClean="0"/>
          </a:p>
          <a:p>
            <a:r>
              <a:rPr lang="en-US" baseline="0" dirty="0" smtClean="0"/>
              <a:t>It became clear that it didn’t make sense to re-write the book every few years. An on-line version made more sense. Hence the web site, which can be updated quickly whenever a new version of a ranking appears. And it can be broken into smaller more digestible pieces, less technical detail, less wonky. At least, that was the goal. And maybe you folks can help me get it closer to that goal.</a:t>
            </a:r>
          </a:p>
          <a:p>
            <a:endParaRPr lang="en-US" baseline="0" dirty="0" smtClean="0"/>
          </a:p>
          <a:p>
            <a:r>
              <a:rPr lang="en-US" baseline="0" dirty="0" smtClean="0"/>
              <a:t>What do we want it to be?</a:t>
            </a:r>
          </a:p>
          <a:p>
            <a:pPr marL="171450" indent="-171450">
              <a:buFont typeface="Arial" panose="020B0604020202020204" pitchFamily="34" charset="0"/>
              <a:buChar char="•"/>
            </a:pPr>
            <a:r>
              <a:rPr lang="en-US" baseline="0" dirty="0" smtClean="0"/>
              <a:t>A resource for SPP groups and their allies, where they can go and get critiques and talking points whenever a new ranking comes out that could be used by the right to push a tax-cutting anti-labor agenda.</a:t>
            </a:r>
          </a:p>
          <a:p>
            <a:pPr marL="171450" indent="-171450">
              <a:buFont typeface="Arial" panose="020B0604020202020204" pitchFamily="34" charset="0"/>
              <a:buChar char="•"/>
            </a:pPr>
            <a:r>
              <a:rPr lang="en-US" baseline="0" dirty="0" smtClean="0"/>
              <a:t>A place that the media would find if they do any background on a new ranking, as opposed to just publishing the press release from the organization. So we want  it to be friendly to reporters, and we want them to be likely to find it.</a:t>
            </a:r>
          </a:p>
          <a:p>
            <a:pPr marL="171450" indent="-171450">
              <a:buFont typeface="Arial" panose="020B0604020202020204" pitchFamily="34" charset="0"/>
              <a:buChar char="•"/>
            </a:pPr>
            <a:r>
              <a:rPr lang="en-US" baseline="0" dirty="0" smtClean="0"/>
              <a:t>A resource that at least some policy makers would look at, and where they could be directed for more information.</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F63AC6C3-941E-44A4-8A1A-AE32C757C6F6}" type="slidenum">
              <a:rPr lang="en-US"/>
              <a:pPr/>
              <a:t>4</a:t>
            </a:fld>
            <a:endParaRPr lang="en-US"/>
          </a:p>
        </p:txBody>
      </p:sp>
    </p:spTree>
    <p:extLst>
      <p:ext uri="{BB962C8B-B14F-4D97-AF65-F5344CB8AC3E}">
        <p14:creationId xmlns:p14="http://schemas.microsoft.com/office/powerpoint/2010/main" val="2045541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can see that the indexing process strips all natural meaning from the variables and converts them to </a:t>
            </a:r>
            <a:r>
              <a:rPr lang="en-US" dirty="0" err="1" smtClean="0"/>
              <a:t>unitless</a:t>
            </a:r>
            <a:r>
              <a:rPr lang="en-US" dirty="0" smtClean="0"/>
              <a:t> numbers, that are then added or averaged. What exactly is that index number that you are left with? What really drives it?</a:t>
            </a:r>
          </a:p>
          <a:p>
            <a:endParaRPr lang="en-US" dirty="0" smtClean="0"/>
          </a:p>
          <a:p>
            <a:r>
              <a:rPr lang="en-US" dirty="0" smtClean="0"/>
              <a:t>Poor New Jersey is always near the bottom on these indexes. 49th in Beacon Hill.</a:t>
            </a:r>
          </a:p>
          <a:p>
            <a:r>
              <a:rPr lang="en-US" dirty="0" smtClean="0"/>
              <a:t>•	So their overall score is 3.38, a simple average of the 8 sub-index scores.  </a:t>
            </a:r>
          </a:p>
          <a:p>
            <a:r>
              <a:rPr lang="en-US" dirty="0" smtClean="0"/>
              <a:t>•	Their scores on “</a:t>
            </a:r>
            <a:r>
              <a:rPr lang="en-US" dirty="0" err="1" smtClean="0"/>
              <a:t>Govt</a:t>
            </a:r>
            <a:r>
              <a:rPr lang="en-US" dirty="0" smtClean="0"/>
              <a:t> &amp; Fiscal Policy” is 2.04. Where does that come from? An average of the six components of that </a:t>
            </a:r>
            <a:r>
              <a:rPr lang="en-US" dirty="0" err="1" smtClean="0"/>
              <a:t>subindex</a:t>
            </a:r>
            <a:r>
              <a:rPr lang="en-US" dirty="0" smtClean="0"/>
              <a:t>, shown in the box.</a:t>
            </a:r>
          </a:p>
          <a:p>
            <a:endParaRPr lang="en-US" dirty="0" smtClean="0"/>
          </a:p>
          <a:p>
            <a:r>
              <a:rPr lang="en-US" dirty="0" smtClean="0"/>
              <a:t>Q: HOW CAN IT BE THAT ALL THESE NUMBERS SEEM TO RANGE FROM 2 TO 9?</a:t>
            </a:r>
          </a:p>
          <a:p>
            <a:r>
              <a:rPr lang="en-US" dirty="0" smtClean="0"/>
              <a:t>Answer: The actual measures are normalized.  I think they may actually mean standardize, which converts to a mean of 0 and SD of 1. Then add 5.  You would do this by taking each value, subtracting the mean, and dividing the result by the standard deviation. </a:t>
            </a:r>
          </a:p>
          <a:p>
            <a:endParaRPr lang="en-US" dirty="0" smtClean="0"/>
          </a:p>
          <a:p>
            <a:r>
              <a:rPr lang="en-US" dirty="0" smtClean="0"/>
              <a:t>This isn’t a bad idea. Think of the alternative. 352 is the score for cell phones, ranges from 200 to 500. Average murders per 100,000 is 7, ranges from 6 to 9. Add the two together you get 359. Range from 206 to 509. Cell phones will matter a lot, murders hardly at all. </a:t>
            </a:r>
          </a:p>
          <a:p>
            <a:endParaRPr lang="en-US" dirty="0" smtClean="0"/>
          </a:p>
          <a:p>
            <a:r>
              <a:rPr lang="en-US" dirty="0" smtClean="0"/>
              <a:t>However: it means that the variability of all the measures is the same; factors that really distinguish states are given equal weight with factors on which every state is practically the same. And all measures are weighted equally. </a:t>
            </a:r>
          </a:p>
          <a:p>
            <a:endParaRPr lang="en-US" dirty="0" smtClean="0"/>
          </a:p>
        </p:txBody>
      </p:sp>
      <p:sp>
        <p:nvSpPr>
          <p:cNvPr id="4" name="Slide Number Placeholder 3"/>
          <p:cNvSpPr>
            <a:spLocks noGrp="1"/>
          </p:cNvSpPr>
          <p:nvPr>
            <p:ph type="sldNum" sz="quarter" idx="10"/>
          </p:nvPr>
        </p:nvSpPr>
        <p:spPr/>
        <p:txBody>
          <a:bodyPr/>
          <a:lstStyle/>
          <a:p>
            <a:fld id="{F63AC6C3-941E-44A4-8A1A-AE32C757C6F6}" type="slidenum">
              <a:rPr lang="en-US"/>
              <a:pPr/>
              <a:t>5</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baseline="0" dirty="0" smtClean="0">
                <a:solidFill>
                  <a:schemeClr val="tx1"/>
                </a:solidFill>
                <a:effectLst/>
                <a:latin typeface="+mn-lt"/>
                <a:ea typeface="ＭＳ Ｐゴシック" pitchFamily="-107" charset="-128"/>
                <a:cs typeface="ＭＳ Ｐゴシック" pitchFamily="-107" charset="-128"/>
              </a:rPr>
              <a:t>SBPI</a:t>
            </a:r>
          </a:p>
          <a:p>
            <a:endParaRPr lang="en-US" sz="1200" u="sng"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This is my organization into groupings. </a:t>
            </a:r>
          </a:p>
          <a:p>
            <a:r>
              <a:rPr lang="en-US" sz="1200" kern="1200" dirty="0" smtClean="0">
                <a:solidFill>
                  <a:schemeClr val="tx1"/>
                </a:solidFill>
                <a:effectLst/>
                <a:latin typeface="+mn-lt"/>
                <a:ea typeface="ＭＳ Ｐゴシック" pitchFamily="-107" charset="-128"/>
                <a:cs typeface="ＭＳ Ｐゴシック" pitchFamily="-107" charset="-128"/>
              </a:rPr>
              <a:t>42 total measures</a:t>
            </a:r>
          </a:p>
          <a:p>
            <a:r>
              <a:rPr lang="en-US" sz="1200" kern="1200" dirty="0" smtClean="0">
                <a:solidFill>
                  <a:schemeClr val="tx1"/>
                </a:solidFill>
                <a:effectLst/>
                <a:latin typeface="+mn-lt"/>
                <a:ea typeface="ＭＳ Ｐゴシック" pitchFamily="-107" charset="-128"/>
                <a:cs typeface="ＭＳ Ｐゴシック" pitchFamily="-107" charset="-128"/>
              </a:rPr>
              <a:t>15 — over a third — are measures of the progressivity of taxes, or the level of progressive taxes</a:t>
            </a:r>
          </a:p>
          <a:p>
            <a:r>
              <a:rPr lang="en-US" sz="1200" kern="1200" dirty="0" smtClean="0">
                <a:solidFill>
                  <a:schemeClr val="tx1"/>
                </a:solidFill>
                <a:effectLst/>
                <a:latin typeface="+mn-lt"/>
                <a:ea typeface="ＭＳ Ｐゴシック" pitchFamily="-107" charset="-128"/>
                <a:cs typeface="ＭＳ Ｐゴシック" pitchFamily="-107" charset="-128"/>
              </a:rPr>
              <a:t>These are not normalized. One variable ranges from .02 to .19, others from 0 to 13.3. They are all added together.</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Thus while it purports to be a broad measure of business tax policy, we find that the overall rank is driven entirely by progressivity of the tax system.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This is how mischief is incorporated into an index; no one really sees what’s going on inside the black box. When you take a close look, you find out the ranking is not affected by any of the other measures, just by tax progressivity.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Why should small businesses hate progressivity? They shouldn’t. It’s like an insurance policy. The years they don’t do well, they pay low taxes. Only when profits are high do they pay significant taxes. </a:t>
            </a:r>
          </a:p>
          <a:p>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u="sng" kern="1200" dirty="0" smtClean="0">
                <a:solidFill>
                  <a:schemeClr val="tx1"/>
                </a:solidFill>
                <a:effectLst/>
                <a:latin typeface="+mn-lt"/>
                <a:ea typeface="ＭＳ Ｐゴシック" pitchFamily="-107" charset="-128"/>
                <a:cs typeface="ＭＳ Ｐゴシック" pitchFamily="-107" charset="-128"/>
              </a:rPr>
              <a:t>SBTCI</a:t>
            </a:r>
          </a:p>
          <a:p>
            <a:endParaRPr lang="en-US" sz="1200" u="sng"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Here we have a more narrowly focused index. It is just supposed to be about tax policy. Purports to be about tax neutrality.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Go to </a:t>
            </a:r>
            <a:r>
              <a:rPr lang="en-US" sz="1200" u="sng" kern="1200" dirty="0" smtClean="0">
                <a:solidFill>
                  <a:schemeClr val="tx1"/>
                </a:solidFill>
                <a:effectLst/>
                <a:latin typeface="+mn-lt"/>
                <a:ea typeface="ＭＳ Ｐゴシック" pitchFamily="-107" charset="-128"/>
                <a:cs typeface="ＭＳ Ｐゴシック" pitchFamily="-107" charset="-128"/>
              </a:rPr>
              <a:t>Anatomy of the SBTCI; s</a:t>
            </a:r>
            <a:r>
              <a:rPr lang="en-US" sz="1200" kern="1200" dirty="0" smtClean="0">
                <a:solidFill>
                  <a:schemeClr val="tx1"/>
                </a:solidFill>
                <a:effectLst/>
                <a:latin typeface="+mn-lt"/>
                <a:ea typeface="ＭＳ Ｐゴシック" pitchFamily="-107" charset="-128"/>
                <a:cs typeface="ＭＳ Ｐゴシック" pitchFamily="-107" charset="-128"/>
              </a:rPr>
              <a:t>croll down to </a:t>
            </a:r>
            <a:r>
              <a:rPr lang="en-US" sz="1200" b="1" kern="1200" dirty="0" smtClean="0">
                <a:solidFill>
                  <a:schemeClr val="tx1"/>
                </a:solidFill>
                <a:effectLst/>
                <a:latin typeface="+mn-lt"/>
                <a:ea typeface="ＭＳ Ｐゴシック" pitchFamily="-107" charset="-128"/>
                <a:cs typeface="ＭＳ Ｐゴシック" pitchFamily="-107" charset="-128"/>
              </a:rPr>
              <a:t>Corporate Income Tax Component. </a:t>
            </a:r>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Number of tax brackets — Why should this matter?</a:t>
            </a:r>
          </a:p>
          <a:p>
            <a:r>
              <a:rPr lang="en-US" sz="1200" kern="1200" dirty="0" smtClean="0">
                <a:solidFill>
                  <a:schemeClr val="tx1"/>
                </a:solidFill>
                <a:effectLst/>
                <a:latin typeface="+mn-lt"/>
                <a:ea typeface="ＭＳ Ｐゴシック" pitchFamily="-107" charset="-128"/>
                <a:cs typeface="ＭＳ Ｐゴシック" pitchFamily="-107" charset="-128"/>
              </a:rPr>
              <a:t>Apportionment — a huge deal — doesn’t even make the cut.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So here we have a case where we can compare their index with better measures of the overall level of business taxation, since this is a measurable thing objectively, unlike “business climate.” What do we find?</a:t>
            </a:r>
          </a:p>
          <a:p>
            <a:r>
              <a:rPr lang="en-US" sz="1200" kern="1200" dirty="0" smtClean="0">
                <a:solidFill>
                  <a:schemeClr val="tx1"/>
                </a:solidFill>
                <a:effectLst/>
                <a:latin typeface="+mn-lt"/>
                <a:ea typeface="ＭＳ Ｐゴシック" pitchFamily="-107" charset="-128"/>
                <a:cs typeface="ＭＳ Ｐゴシック" pitchFamily="-107" charset="-128"/>
              </a:rPr>
              <a:t>Go to </a:t>
            </a:r>
            <a:r>
              <a:rPr lang="en-US" sz="1200" u="sng" kern="1200" dirty="0" smtClean="0">
                <a:solidFill>
                  <a:schemeClr val="tx1"/>
                </a:solidFill>
                <a:effectLst/>
                <a:latin typeface="+mn-lt"/>
                <a:ea typeface="ＭＳ Ｐゴシック" pitchFamily="-107" charset="-128"/>
                <a:cs typeface="ＭＳ Ｐゴシック" pitchFamily="-107" charset="-128"/>
              </a:rPr>
              <a:t>The SBTCI Bears No Relation to Actual Taxes on Business</a:t>
            </a:r>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Ranking on Council on State Taxation measure of overall effective business tax rate: taxes on business as a percent of state GDP.</a:t>
            </a:r>
          </a:p>
          <a:p>
            <a:r>
              <a:rPr lang="en-US" sz="1200" kern="1200" dirty="0" smtClean="0">
                <a:solidFill>
                  <a:schemeClr val="tx1"/>
                </a:solidFill>
                <a:effectLst/>
                <a:latin typeface="+mn-lt"/>
                <a:ea typeface="ＭＳ Ｐゴシック" pitchFamily="-107" charset="-128"/>
                <a:cs typeface="ＭＳ Ｐゴシック" pitchFamily="-107" charset="-128"/>
              </a:rPr>
              <a:t> </a:t>
            </a:r>
          </a:p>
          <a:p>
            <a:r>
              <a:rPr lang="en-US" sz="1200" b="1" u="sng" kern="1200" dirty="0" smtClean="0">
                <a:solidFill>
                  <a:schemeClr val="tx1"/>
                </a:solidFill>
                <a:effectLst/>
                <a:latin typeface="+mn-lt"/>
                <a:ea typeface="ＭＳ Ｐゴシック" pitchFamily="-107" charset="-128"/>
                <a:cs typeface="ＭＳ Ｐゴシック" pitchFamily="-107" charset="-128"/>
              </a:rPr>
              <a:t>Arbitrary Weighting</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Every index has to weight.  This is where the mischief or </a:t>
            </a:r>
            <a:r>
              <a:rPr lang="en-US" sz="1200" kern="1200" dirty="0" err="1" smtClean="0">
                <a:solidFill>
                  <a:schemeClr val="tx1"/>
                </a:solidFill>
                <a:effectLst/>
                <a:latin typeface="+mn-lt"/>
                <a:ea typeface="ＭＳ Ｐゴシック" pitchFamily="-107" charset="-128"/>
                <a:cs typeface="ＭＳ Ｐゴシック" pitchFamily="-107" charset="-128"/>
              </a:rPr>
              <a:t>arbitratiness</a:t>
            </a:r>
            <a:r>
              <a:rPr lang="en-US" sz="1200" kern="1200" dirty="0" smtClean="0">
                <a:solidFill>
                  <a:schemeClr val="tx1"/>
                </a:solidFill>
                <a:effectLst/>
                <a:latin typeface="+mn-lt"/>
                <a:ea typeface="ＭＳ Ｐゴシック" pitchFamily="-107" charset="-128"/>
                <a:cs typeface="ＭＳ Ｐゴシック" pitchFamily="-107" charset="-128"/>
              </a:rPr>
              <a:t> really comes into play.</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Beacon Hill advertises that they weight “democratically” — one measure, one vote (weight). Those of you who have taken a statistics course — do you remember coming across the term “democratic” as a criterion for assessing the validity or reliability of a statistic?</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Go to Tax Foundation </a:t>
            </a:r>
            <a:r>
              <a:rPr lang="en-US" sz="1200" u="sng" kern="1200" dirty="0" smtClean="0">
                <a:solidFill>
                  <a:schemeClr val="tx1"/>
                </a:solidFill>
                <a:effectLst/>
                <a:latin typeface="+mn-lt"/>
                <a:ea typeface="ＭＳ Ｐゴシック" pitchFamily="-107" charset="-128"/>
                <a:cs typeface="ＭＳ Ｐゴシック" pitchFamily="-107" charset="-128"/>
              </a:rPr>
              <a:t>Anatomy of the SBTCI</a:t>
            </a:r>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Here are the weights they use, versus the actual relative importance of the measures.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Not only do the weights make no sense, they change from one year to the next, making it impossible to determine if a change in a state’s rank is due to something that actually changed, or just to re-weighting the same measures.</a:t>
            </a:r>
          </a:p>
          <a:p>
            <a:endParaRPr lang="en-US" sz="1200" u="sng" kern="1200" dirty="0" smtClean="0">
              <a:solidFill>
                <a:schemeClr val="tx1"/>
              </a:solidFill>
              <a:effectLst/>
              <a:latin typeface="+mn-lt"/>
              <a:ea typeface="ＭＳ Ｐゴシック" pitchFamily="-107" charset="-128"/>
              <a:cs typeface="ＭＳ Ｐゴシック" pitchFamily="-107" charset="-128"/>
            </a:endParaRPr>
          </a:p>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a:pPr/>
              <a:t>6</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mn-lt"/>
                <a:ea typeface="ＭＳ Ｐゴシック" pitchFamily="-107" charset="-128"/>
                <a:cs typeface="ＭＳ Ｐゴシック" pitchFamily="-107" charset="-128"/>
              </a:rPr>
              <a:t>ALEC page</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First, note that it purports to be a predictor of which states will prosper and which will not, based on a set of public policies chosen to promote economic growth. We look at this in two ways.</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Go to </a:t>
            </a:r>
            <a:r>
              <a:rPr lang="en-US" sz="1200" u="sng" kern="1200" dirty="0" smtClean="0">
                <a:solidFill>
                  <a:schemeClr val="tx1"/>
                </a:solidFill>
                <a:effectLst/>
                <a:latin typeface="+mn-lt"/>
                <a:ea typeface="ＭＳ Ｐゴシック" pitchFamily="-107" charset="-128"/>
                <a:cs typeface="ＭＳ Ｐゴシック" pitchFamily="-107" charset="-128"/>
              </a:rPr>
              <a:t>ALEC Gets it Backwards in Rich States, Poor States</a:t>
            </a:r>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Here we look at the 20 “Best” states according to ALEC, and their 20 “Worst” states in terms of policies promoting prosperity. The so-called worst states have higher income and lower poverty rates.</a:t>
            </a:r>
          </a:p>
          <a:p>
            <a:r>
              <a:rPr lang="en-US" sz="1200" kern="1200" dirty="0" smtClean="0">
                <a:solidFill>
                  <a:schemeClr val="tx1"/>
                </a:solidFill>
                <a:effectLst/>
                <a:latin typeface="+mn-lt"/>
                <a:ea typeface="ＭＳ Ｐゴシック" pitchFamily="-107" charset="-128"/>
                <a:cs typeface="ＭＳ Ｐゴシック" pitchFamily="-107" charset="-128"/>
              </a:rPr>
              <a:t>This is a static analysis — the average level of income and poverty over a period of time. You would think, given that public policy is relatively stable, that the results claimed would show up in these measures of income.</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But what about its ability to predict growth?</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Go to </a:t>
            </a:r>
            <a:r>
              <a:rPr lang="en-US" sz="1200" u="sng" kern="1200" dirty="0" smtClean="0">
                <a:solidFill>
                  <a:schemeClr val="tx1"/>
                </a:solidFill>
                <a:effectLst/>
                <a:latin typeface="+mn-lt"/>
                <a:ea typeface="ＭＳ Ｐゴシック" pitchFamily="-107" charset="-128"/>
                <a:cs typeface="ＭＳ Ｐゴシック" pitchFamily="-107" charset="-128"/>
              </a:rPr>
              <a:t>The Economic Outlook Ranking Fails to Predict Growth</a:t>
            </a:r>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If you can see a trend line there in all those little squares, you have a pretty active imagination. In fact, the correlation here is practically zero. </a:t>
            </a:r>
          </a:p>
          <a:p>
            <a:r>
              <a:rPr lang="en-US" sz="1200" kern="1200" dirty="0" smtClean="0">
                <a:solidFill>
                  <a:schemeClr val="tx1"/>
                </a:solidFill>
                <a:effectLst/>
                <a:latin typeface="+mn-lt"/>
                <a:ea typeface="ＭＳ Ｐゴシック" pitchFamily="-107" charset="-128"/>
                <a:cs typeface="ＭＳ Ｐゴシック" pitchFamily="-107" charset="-128"/>
              </a:rPr>
              <a:t>Now ALEC has criticized me for using simple correlation, which they correctly state does not prove causation, or lack thereof.  This in spite of the fact that they do that all the time. It is one of the favorite techniques of Stephen Moore (now a close advisor to President Trump) and Art Laffer.</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So why am I comfortable with such simplistic analyses? </a:t>
            </a:r>
          </a:p>
          <a:p>
            <a:pPr lvl="0"/>
            <a:endParaRPr lang="en-US" sz="1200" kern="1200" dirty="0" smtClean="0">
              <a:solidFill>
                <a:schemeClr val="tx1"/>
              </a:solidFill>
              <a:effectLst/>
              <a:latin typeface="+mn-lt"/>
              <a:ea typeface="ＭＳ Ｐゴシック" pitchFamily="-107" charset="-128"/>
              <a:cs typeface="ＭＳ Ｐゴシック" pitchFamily="-107" charset="-128"/>
            </a:endParaRPr>
          </a:p>
          <a:p>
            <a:pPr lvl="0"/>
            <a:r>
              <a:rPr lang="en-US" sz="1200" kern="1200" dirty="0" smtClean="0">
                <a:solidFill>
                  <a:schemeClr val="tx1"/>
                </a:solidFill>
                <a:effectLst/>
                <a:latin typeface="+mn-lt"/>
                <a:ea typeface="ＭＳ Ｐゴシック" pitchFamily="-107" charset="-128"/>
                <a:cs typeface="ＭＳ Ｐゴシック" pitchFamily="-107" charset="-128"/>
              </a:rPr>
              <a:t>Because they are easily portrayed and interpreted by the average non-technical reporter or policy maker, and</a:t>
            </a:r>
          </a:p>
          <a:p>
            <a:pPr lvl="0"/>
            <a:endParaRPr lang="en-US" sz="1200" kern="1200" dirty="0" smtClean="0">
              <a:solidFill>
                <a:schemeClr val="tx1"/>
              </a:solidFill>
              <a:effectLst/>
              <a:latin typeface="+mn-lt"/>
              <a:ea typeface="ＭＳ Ｐゴシック" pitchFamily="-107" charset="-128"/>
              <a:cs typeface="ＭＳ Ｐゴシック" pitchFamily="-107" charset="-128"/>
            </a:endParaRPr>
          </a:p>
          <a:p>
            <a:pPr lvl="0"/>
            <a:r>
              <a:rPr lang="en-US" sz="1200" kern="1200" dirty="0" smtClean="0">
                <a:solidFill>
                  <a:schemeClr val="tx1"/>
                </a:solidFill>
                <a:effectLst/>
                <a:latin typeface="+mn-lt"/>
                <a:ea typeface="ＭＳ Ｐゴシック" pitchFamily="-107" charset="-128"/>
                <a:cs typeface="ＭＳ Ｐゴシック" pitchFamily="-107" charset="-128"/>
              </a:rPr>
              <a:t>Because I know that the message they convey is actually supported by more sophisticated research.  </a:t>
            </a:r>
          </a:p>
          <a:p>
            <a:r>
              <a:rPr lang="en-US" sz="1200" kern="1200" dirty="0" smtClean="0">
                <a:solidFill>
                  <a:schemeClr val="tx1"/>
                </a:solidFill>
                <a:effectLst/>
                <a:latin typeface="+mn-lt"/>
                <a:ea typeface="ＭＳ Ｐゴシック" pitchFamily="-107" charset="-128"/>
                <a:cs typeface="ＭＳ Ｐゴシック" pitchFamily="-107" charset="-128"/>
              </a:rPr>
              <a:t>In some cases, our analysis just relies on published academic research.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Here we did our own analysis.</a:t>
            </a:r>
          </a:p>
          <a:p>
            <a:r>
              <a:rPr lang="en-US" sz="1200" kern="1200" dirty="0" smtClean="0">
                <a:solidFill>
                  <a:schemeClr val="tx1"/>
                </a:solidFill>
                <a:effectLst/>
                <a:latin typeface="+mn-lt"/>
                <a:ea typeface="ＭＳ Ｐゴシック" pitchFamily="-107" charset="-128"/>
                <a:cs typeface="ＭＳ Ｐゴシック" pitchFamily="-107" charset="-128"/>
              </a:rPr>
              <a:t>Go to </a:t>
            </a:r>
            <a:r>
              <a:rPr lang="en-US" sz="1200" u="sng" kern="1200" dirty="0" smtClean="0">
                <a:solidFill>
                  <a:schemeClr val="tx1"/>
                </a:solidFill>
                <a:effectLst/>
                <a:latin typeface="+mn-lt"/>
                <a:ea typeface="ＭＳ Ｐゴシック" pitchFamily="-107" charset="-128"/>
                <a:cs typeface="ＭＳ Ｐゴシック" pitchFamily="-107" charset="-128"/>
              </a:rPr>
              <a:t>Digging Into the Details: Our Research Method &amp; Results</a:t>
            </a:r>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We used multiple regression analysis. It is a method to control for other factors statistically, so you can sort of do a controlled experiment to see if the factor of interest is really causing the variation in the measure of growth you are trying to predict, when other determinants of growth are held constant. </a:t>
            </a:r>
          </a:p>
          <a:p>
            <a:r>
              <a:rPr lang="en-US" sz="1200" kern="1200" dirty="0" smtClean="0">
                <a:solidFill>
                  <a:schemeClr val="tx1"/>
                </a:solidFill>
                <a:effectLst/>
                <a:latin typeface="+mn-lt"/>
                <a:ea typeface="ＭＳ Ｐゴシック" pitchFamily="-107" charset="-128"/>
                <a:cs typeface="ＭＳ Ｐゴシック" pitchFamily="-107" charset="-128"/>
              </a:rPr>
              <a:t>The answer is NO. Economic structure consistently predicts state growth in jobs, income, wages, or GDP. the EOR does not. </a:t>
            </a:r>
          </a:p>
          <a:p>
            <a:endParaRPr lang="en-US" sz="1200" b="1" kern="1200" dirty="0" smtClean="0">
              <a:solidFill>
                <a:schemeClr val="tx1"/>
              </a:solidFill>
              <a:effectLst/>
              <a:latin typeface="+mn-lt"/>
              <a:ea typeface="ＭＳ Ｐゴシック" pitchFamily="-107" charset="-128"/>
              <a:cs typeface="ＭＳ Ｐゴシック" pitchFamily="-107" charset="-128"/>
            </a:endParaRPr>
          </a:p>
          <a:p>
            <a:r>
              <a:rPr lang="en-US" sz="1200" b="1" kern="1200" dirty="0" smtClean="0">
                <a:solidFill>
                  <a:schemeClr val="tx1"/>
                </a:solidFill>
                <a:effectLst/>
                <a:latin typeface="+mn-lt"/>
                <a:ea typeface="ＭＳ Ｐゴシック" pitchFamily="-107" charset="-128"/>
                <a:cs typeface="ＭＳ Ｐゴシック" pitchFamily="-107" charset="-128"/>
              </a:rPr>
              <a:t>They Promote a Right Wing Agenda</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Go to ALEC page </a:t>
            </a:r>
            <a:r>
              <a:rPr lang="en-US" sz="1200" u="sng" kern="1200" dirty="0" smtClean="0">
                <a:solidFill>
                  <a:schemeClr val="tx1"/>
                </a:solidFill>
                <a:effectLst/>
                <a:latin typeface="+mn-lt"/>
                <a:ea typeface="ＭＳ Ｐゴシック" pitchFamily="-107" charset="-128"/>
                <a:cs typeface="ＭＳ Ｐゴシック" pitchFamily="-107" charset="-128"/>
              </a:rPr>
              <a:t>Anatomy of the Economic Outlook Ranking</a:t>
            </a:r>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Here the agenda is pretty clear. Lower taxes, regressive taxes, a shrunken public sector, and weakened labor protections. </a:t>
            </a:r>
          </a:p>
          <a:p>
            <a:endParaRPr lang="en-US" sz="1200" kern="1200" dirty="0" smtClean="0">
              <a:solidFill>
                <a:schemeClr val="tx1"/>
              </a:solidFill>
              <a:effectLst/>
              <a:latin typeface="+mn-lt"/>
              <a:ea typeface="ＭＳ Ｐゴシック" pitchFamily="-107" charset="-128"/>
              <a:cs typeface="ＭＳ Ｐゴシック" pitchFamily="-107" charset="-128"/>
            </a:endParaRPr>
          </a:p>
          <a:p>
            <a:r>
              <a:rPr lang="en-US" sz="1200" kern="1200" dirty="0" smtClean="0">
                <a:solidFill>
                  <a:schemeClr val="tx1"/>
                </a:solidFill>
                <a:effectLst/>
                <a:latin typeface="+mn-lt"/>
                <a:ea typeface="ＭＳ Ｐゴシック" pitchFamily="-107" charset="-128"/>
                <a:cs typeface="ＭＳ Ｐゴシック" pitchFamily="-107" charset="-128"/>
              </a:rPr>
              <a:t>Nothing about investments in education or infrastructure, or health care, or entrepreneurial assistance, or business extension programs, or job training. Because according to ALEC there is nothing government does that is productive; everything it does is counterproductive. </a:t>
            </a:r>
          </a:p>
          <a:p>
            <a:r>
              <a:rPr lang="en-US" sz="1200" kern="1200" dirty="0" smtClean="0">
                <a:solidFill>
                  <a:schemeClr val="tx1"/>
                </a:solidFill>
                <a:effectLst/>
                <a:latin typeface="+mn-lt"/>
                <a:ea typeface="ＭＳ Ｐゴシック" pitchFamily="-107" charset="-128"/>
                <a:cs typeface="ＭＳ Ｐゴシック" pitchFamily="-107" charset="-128"/>
              </a:rPr>
              <a:t> </a:t>
            </a:r>
          </a:p>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a:pPr/>
              <a:t>7</a:t>
            </a:fld>
            <a:endParaRPr lang="en-US"/>
          </a:p>
        </p:txBody>
      </p:sp>
    </p:spTree>
    <p:extLst>
      <p:ext uri="{BB962C8B-B14F-4D97-AF65-F5344CB8AC3E}">
        <p14:creationId xmlns:p14="http://schemas.microsoft.com/office/powerpoint/2010/main" val="2974323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ＭＳ Ｐゴシック" pitchFamily="-107" charset="-128"/>
              <a:cs typeface="ＭＳ Ｐゴシック" pitchFamily="-107" charset="-128"/>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107" charset="-128"/>
                <a:cs typeface="ＭＳ Ｐゴシック" pitchFamily="-107" charset="-128"/>
              </a:rPr>
              <a:t>Go to T</a:t>
            </a:r>
            <a:r>
              <a:rPr lang="en-US" sz="1200" u="sng" kern="1200" dirty="0" smtClean="0">
                <a:solidFill>
                  <a:schemeClr val="tx1"/>
                </a:solidFill>
                <a:effectLst/>
                <a:latin typeface="+mn-lt"/>
                <a:ea typeface="ＭＳ Ｐゴシック" pitchFamily="-107" charset="-128"/>
                <a:cs typeface="ＭＳ Ｐゴシック" pitchFamily="-107" charset="-128"/>
              </a:rPr>
              <a:t>ax Foundation</a:t>
            </a:r>
            <a:r>
              <a:rPr lang="en-US" sz="1200" kern="1200" dirty="0" smtClean="0">
                <a:solidFill>
                  <a:schemeClr val="tx1"/>
                </a:solidFill>
                <a:effectLst/>
                <a:latin typeface="+mn-lt"/>
                <a:ea typeface="ＭＳ Ｐゴシック" pitchFamily="-107" charset="-128"/>
                <a:cs typeface="ＭＳ Ｐゴシック" pitchFamily="-107" charset="-128"/>
              </a:rPr>
              <a:t>, then </a:t>
            </a:r>
            <a:r>
              <a:rPr lang="en-US" sz="1200" u="sng" kern="1200" dirty="0" smtClean="0">
                <a:solidFill>
                  <a:schemeClr val="tx1"/>
                </a:solidFill>
                <a:effectLst/>
                <a:latin typeface="+mn-lt"/>
                <a:ea typeface="ＭＳ Ｐゴシック" pitchFamily="-107" charset="-128"/>
                <a:cs typeface="ＭＳ Ｐゴシック" pitchFamily="-107" charset="-128"/>
              </a:rPr>
              <a:t>What Others Have Written about the Tax Foundation’s Rankings</a:t>
            </a:r>
            <a:endParaRPr lang="en-US" sz="1200" kern="1200" dirty="0" smtClean="0">
              <a:solidFill>
                <a:schemeClr val="tx1"/>
              </a:solidFill>
              <a:effectLst/>
              <a:latin typeface="+mn-lt"/>
              <a:ea typeface="ＭＳ Ｐゴシック" pitchFamily="-107" charset="-128"/>
              <a:cs typeface="ＭＳ Ｐゴシック" pitchFamily="-107" charset="-128"/>
            </a:endParaRPr>
          </a:p>
          <a:p>
            <a:endParaRPr lang="en-US" dirty="0" smtClean="0"/>
          </a:p>
          <a:p>
            <a:pPr lvl="0"/>
            <a:r>
              <a:rPr lang="en-US" sz="1200" kern="1200" dirty="0" smtClean="0">
                <a:solidFill>
                  <a:schemeClr val="tx1"/>
                </a:solidFill>
                <a:effectLst/>
                <a:latin typeface="+mn-lt"/>
                <a:ea typeface="ＭＳ Ｐゴシック" pitchFamily="-107" charset="-128"/>
                <a:cs typeface="ＭＳ Ｐゴシック" pitchFamily="-107" charset="-128"/>
              </a:rPr>
              <a:t>Write a blog. Here’s an example from Minnesota: </a:t>
            </a:r>
          </a:p>
          <a:p>
            <a:r>
              <a:rPr lang="en-US" sz="1200" u="sng" kern="1200" dirty="0" smtClean="0">
                <a:solidFill>
                  <a:schemeClr val="tx1"/>
                </a:solidFill>
                <a:effectLst/>
                <a:latin typeface="+mn-lt"/>
                <a:ea typeface="ＭＳ Ｐゴシック" pitchFamily="-107" charset="-128"/>
                <a:cs typeface="ＭＳ Ｐゴシック" pitchFamily="-107" charset="-128"/>
                <a:hlinkClick r:id="rId3"/>
              </a:rPr>
              <a:t>http://www.minnesotabudgetbites.org/2016/10/05/what-matters-more-for-competitiveness-rankings-or-results/#.WDNuz8lSJp0</a:t>
            </a:r>
            <a:endParaRPr lang="en-US" dirty="0" smtClean="0"/>
          </a:p>
          <a:p>
            <a:endParaRPr lang="en-US" dirty="0"/>
          </a:p>
        </p:txBody>
      </p:sp>
      <p:sp>
        <p:nvSpPr>
          <p:cNvPr id="4" name="Slide Number Placeholder 3"/>
          <p:cNvSpPr>
            <a:spLocks noGrp="1"/>
          </p:cNvSpPr>
          <p:nvPr>
            <p:ph type="sldNum" sz="quarter" idx="10"/>
          </p:nvPr>
        </p:nvSpPr>
        <p:spPr/>
        <p:txBody>
          <a:bodyPr/>
          <a:lstStyle/>
          <a:p>
            <a:fld id="{F63AC6C3-941E-44A4-8A1A-AE32C757C6F6}" type="slidenum">
              <a:rPr lang="en-US"/>
              <a:pPr/>
              <a:t>8</a:t>
            </a:fld>
            <a:endParaRPr lang="en-US"/>
          </a:p>
        </p:txBody>
      </p:sp>
    </p:spTree>
    <p:extLst>
      <p:ext uri="{BB962C8B-B14F-4D97-AF65-F5344CB8AC3E}">
        <p14:creationId xmlns:p14="http://schemas.microsoft.com/office/powerpoint/2010/main" val="2974323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0" y="0"/>
            <a:ext cx="9144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userDrawn="1"/>
        </p:nvSpPr>
        <p:spPr>
          <a:xfrm>
            <a:off x="0" y="5867400"/>
            <a:ext cx="9144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a:prstGeom prst="rect">
            <a:avLst/>
          </a:prstGeom>
        </p:spPr>
        <p:txBody>
          <a:bodyPr/>
          <a:lstStyle>
            <a:lvl1pPr>
              <a:defRPr sz="28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marL="685800" indent="-182880">
              <a:spcBef>
                <a:spcPts val="0"/>
              </a:spcBef>
              <a:spcAft>
                <a:spcPts val="1800"/>
              </a:spcAft>
              <a:buClr>
                <a:srgbClr val="C44019"/>
              </a:buClr>
              <a:buSzPct val="93000"/>
              <a:defRPr sz="2400">
                <a:latin typeface="Arial"/>
                <a:cs typeface="Arial"/>
              </a:defRPr>
            </a:lvl1pPr>
            <a:lvl2pPr>
              <a:defRPr sz="2100">
                <a:latin typeface="Arial"/>
                <a:cs typeface="Arial"/>
              </a:defRPr>
            </a:lvl2pPr>
            <a:lvl3pPr>
              <a:defRPr sz="1800">
                <a:latin typeface="Arial"/>
                <a:cs typeface="Arial"/>
              </a:defRPr>
            </a:lvl3pPr>
            <a:lvl4pPr>
              <a:defRPr sz="1600">
                <a:latin typeface="Arial"/>
                <a:cs typeface="Arial"/>
              </a:defRPr>
            </a:lvl4pPr>
            <a:lvl5pPr>
              <a:defRPr sz="14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a:prstGeom prst="rect">
            <a:avLst/>
          </a:prstGeom>
        </p:spPr>
        <p:txBody>
          <a:bodyPr/>
          <a:lstStyle>
            <a:lvl1pPr>
              <a:defRPr sz="28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marL="685800" indent="-182880">
              <a:spcBef>
                <a:spcPts val="0"/>
              </a:spcBef>
              <a:spcAft>
                <a:spcPts val="1800"/>
              </a:spcAft>
              <a:buClr>
                <a:srgbClr val="C44019"/>
              </a:buClr>
              <a:buSzPct val="93000"/>
              <a:defRPr sz="2400">
                <a:latin typeface="Arial"/>
                <a:cs typeface="Arial"/>
              </a:defRPr>
            </a:lvl1pPr>
            <a:lvl2pPr>
              <a:defRPr sz="2100">
                <a:latin typeface="Arial"/>
                <a:cs typeface="Arial"/>
              </a:defRPr>
            </a:lvl2pPr>
            <a:lvl3pPr>
              <a:defRPr sz="1800">
                <a:latin typeface="Arial"/>
                <a:cs typeface="Arial"/>
              </a:defRPr>
            </a:lvl3pPr>
            <a:lvl4pPr>
              <a:defRPr sz="1600">
                <a:latin typeface="Arial"/>
                <a:cs typeface="Arial"/>
              </a:defRPr>
            </a:lvl4pPr>
            <a:lvl5pPr>
              <a:defRPr sz="14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31227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20468" y="6218934"/>
            <a:ext cx="1584838" cy="512063"/>
          </a:xfrm>
          <a:prstGeom prst="rect">
            <a:avLst/>
          </a:prstGeom>
        </p:spPr>
      </p:pic>
      <p:sp>
        <p:nvSpPr>
          <p:cNvPr id="13" name="Slide Number Placeholder 5"/>
          <p:cNvSpPr txBox="1">
            <a:spLocks/>
          </p:cNvSpPr>
          <p:nvPr userDrawn="1"/>
        </p:nvSpPr>
        <p:spPr>
          <a:xfrm>
            <a:off x="457200" y="6492875"/>
            <a:ext cx="533400" cy="365125"/>
          </a:xfrm>
          <a:prstGeom prst="rect">
            <a:avLst/>
          </a:prstGeom>
        </p:spPr>
        <p:txBody>
          <a:bodyPr/>
          <a:lstStyle>
            <a:defPPr>
              <a:defRPr lang="en-US"/>
            </a:defPPr>
            <a:lvl1pPr algn="ctr" defTabSz="457200" rtl="0" fontAlgn="base">
              <a:spcBef>
                <a:spcPct val="0"/>
              </a:spcBef>
              <a:spcAft>
                <a:spcPct val="0"/>
              </a:spcAft>
              <a:defRPr sz="1400" kern="1200">
                <a:solidFill>
                  <a:srgbClr val="D1551F"/>
                </a:solidFill>
                <a:latin typeface="Franklin Gothic Book"/>
                <a:ea typeface="ＭＳ Ｐゴシック"/>
                <a:cs typeface="Franklin Gothic Book"/>
              </a:defRPr>
            </a:lvl1pPr>
            <a:lvl2pPr marL="4572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5pPr>
            <a:lvl6pPr marL="2286000" algn="l" defTabSz="914400" rtl="0" eaLnBrk="1" latinLnBrk="0" hangingPunct="1">
              <a:defRPr kern="1200">
                <a:solidFill>
                  <a:schemeClr val="tx1"/>
                </a:solidFill>
                <a:latin typeface="Arial" pitchFamily="34" charset="0"/>
                <a:ea typeface="ＭＳ Ｐゴシック"/>
                <a:cs typeface="ＭＳ Ｐゴシック"/>
              </a:defRPr>
            </a:lvl6pPr>
            <a:lvl7pPr marL="2743200" algn="l" defTabSz="914400" rtl="0" eaLnBrk="1" latinLnBrk="0" hangingPunct="1">
              <a:defRPr kern="1200">
                <a:solidFill>
                  <a:schemeClr val="tx1"/>
                </a:solidFill>
                <a:latin typeface="Arial" pitchFamily="34" charset="0"/>
                <a:ea typeface="ＭＳ Ｐゴシック"/>
                <a:cs typeface="ＭＳ Ｐゴシック"/>
              </a:defRPr>
            </a:lvl7pPr>
            <a:lvl8pPr marL="3200400" algn="l" defTabSz="914400" rtl="0" eaLnBrk="1" latinLnBrk="0" hangingPunct="1">
              <a:defRPr kern="1200">
                <a:solidFill>
                  <a:schemeClr val="tx1"/>
                </a:solidFill>
                <a:latin typeface="Arial" pitchFamily="34" charset="0"/>
                <a:ea typeface="ＭＳ Ｐゴシック"/>
                <a:cs typeface="ＭＳ Ｐゴシック"/>
              </a:defRPr>
            </a:lvl8pPr>
            <a:lvl9pPr marL="3657600" algn="l" defTabSz="914400" rtl="0" eaLnBrk="1" latinLnBrk="0" hangingPunct="1">
              <a:defRPr kern="1200">
                <a:solidFill>
                  <a:schemeClr val="tx1"/>
                </a:solidFill>
                <a:latin typeface="Arial" pitchFamily="34" charset="0"/>
                <a:ea typeface="ＭＳ Ｐゴシック"/>
                <a:cs typeface="ＭＳ Ｐゴシック"/>
              </a:defRPr>
            </a:lvl9pPr>
          </a:lstStyle>
          <a:p>
            <a:pPr algn="l"/>
            <a:fld id="{D391454F-07E3-4287-AD19-7E12999A905B}" type="slidenum">
              <a:rPr lang="en-US" sz="1200" smtClean="0">
                <a:solidFill>
                  <a:srgbClr val="CD2F1E"/>
                </a:solidFill>
                <a:latin typeface="Arial"/>
                <a:cs typeface="Arial"/>
              </a:rPr>
              <a:pPr algn="l"/>
              <a:t>‹#›</a:t>
            </a:fld>
            <a:endParaRPr lang="en-US" sz="1200" dirty="0">
              <a:solidFill>
                <a:srgbClr val="CD2F1E"/>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66" r:id="rId1"/>
    <p:sldLayoutId id="2147483661" r:id="rId2"/>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pitchFamily="-65" charset="-128"/>
          <a:cs typeface="ＭＳ Ｐゴシック"/>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pitchFamily="-65" charset="-128"/>
          <a:cs typeface="ＭＳ Ｐゴシック"/>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pitchFamily="-65" charset="-128"/>
          <a:cs typeface="ＭＳ Ｐゴシック"/>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pitchFamily="-65"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gradFill flip="none" rotWithShape="1">
            <a:gsLst>
              <a:gs pos="20000">
                <a:srgbClr val="003467"/>
              </a:gs>
              <a:gs pos="100000">
                <a:srgbClr val="0A4F8D"/>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Slide Number Placeholder 5"/>
          <p:cNvSpPr txBox="1">
            <a:spLocks/>
          </p:cNvSpPr>
          <p:nvPr userDrawn="1"/>
        </p:nvSpPr>
        <p:spPr>
          <a:xfrm>
            <a:off x="457200" y="6492875"/>
            <a:ext cx="533400" cy="365125"/>
          </a:xfrm>
          <a:prstGeom prst="rect">
            <a:avLst/>
          </a:prstGeom>
        </p:spPr>
        <p:txBody>
          <a:bodyPr/>
          <a:lstStyle>
            <a:defPPr>
              <a:defRPr lang="en-US"/>
            </a:defPPr>
            <a:lvl1pPr algn="ctr" defTabSz="457200" rtl="0" fontAlgn="base">
              <a:spcBef>
                <a:spcPct val="0"/>
              </a:spcBef>
              <a:spcAft>
                <a:spcPct val="0"/>
              </a:spcAft>
              <a:defRPr sz="1400" kern="1200">
                <a:solidFill>
                  <a:srgbClr val="D1551F"/>
                </a:solidFill>
                <a:latin typeface="Franklin Gothic Book"/>
                <a:ea typeface="ＭＳ Ｐゴシック"/>
                <a:cs typeface="Franklin Gothic Book"/>
              </a:defRPr>
            </a:lvl1pPr>
            <a:lvl2pPr marL="4572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5pPr>
            <a:lvl6pPr marL="2286000" algn="l" defTabSz="914400" rtl="0" eaLnBrk="1" latinLnBrk="0" hangingPunct="1">
              <a:defRPr kern="1200">
                <a:solidFill>
                  <a:schemeClr val="tx1"/>
                </a:solidFill>
                <a:latin typeface="Arial" pitchFamily="34" charset="0"/>
                <a:ea typeface="ＭＳ Ｐゴシック"/>
                <a:cs typeface="ＭＳ Ｐゴシック"/>
              </a:defRPr>
            </a:lvl6pPr>
            <a:lvl7pPr marL="2743200" algn="l" defTabSz="914400" rtl="0" eaLnBrk="1" latinLnBrk="0" hangingPunct="1">
              <a:defRPr kern="1200">
                <a:solidFill>
                  <a:schemeClr val="tx1"/>
                </a:solidFill>
                <a:latin typeface="Arial" pitchFamily="34" charset="0"/>
                <a:ea typeface="ＭＳ Ｐゴシック"/>
                <a:cs typeface="ＭＳ Ｐゴシック"/>
              </a:defRPr>
            </a:lvl7pPr>
            <a:lvl8pPr marL="3200400" algn="l" defTabSz="914400" rtl="0" eaLnBrk="1" latinLnBrk="0" hangingPunct="1">
              <a:defRPr kern="1200">
                <a:solidFill>
                  <a:schemeClr val="tx1"/>
                </a:solidFill>
                <a:latin typeface="Arial" pitchFamily="34" charset="0"/>
                <a:ea typeface="ＭＳ Ｐゴシック"/>
                <a:cs typeface="ＭＳ Ｐゴシック"/>
              </a:defRPr>
            </a:lvl8pPr>
            <a:lvl9pPr marL="3657600" algn="l" defTabSz="914400" rtl="0" eaLnBrk="1" latinLnBrk="0" hangingPunct="1">
              <a:defRPr kern="1200">
                <a:solidFill>
                  <a:schemeClr val="tx1"/>
                </a:solidFill>
                <a:latin typeface="Arial" pitchFamily="34" charset="0"/>
                <a:ea typeface="ＭＳ Ｐゴシック"/>
                <a:cs typeface="ＭＳ Ｐゴシック"/>
              </a:defRPr>
            </a:lvl9pPr>
          </a:lstStyle>
          <a:p>
            <a:pPr algn="l"/>
            <a:fld id="{D391454F-07E3-4287-AD19-7E12999A905B}" type="slidenum">
              <a:rPr lang="en-US" sz="1200" smtClean="0">
                <a:solidFill>
                  <a:srgbClr val="FFFFFF"/>
                </a:solidFill>
                <a:latin typeface="Arial"/>
                <a:cs typeface="Arial"/>
              </a:rPr>
              <a:pPr algn="l"/>
              <a:t>‹#›</a:t>
            </a:fld>
            <a:endParaRPr lang="en-US" sz="1200" dirty="0">
              <a:solidFill>
                <a:srgbClr val="FFFFFF"/>
              </a:solidFill>
              <a:latin typeface="Arial"/>
              <a:cs typeface="Arial"/>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20468" y="6218934"/>
            <a:ext cx="1584838" cy="512064"/>
          </a:xfrm>
          <a:prstGeom prst="rect">
            <a:avLst/>
          </a:prstGeom>
        </p:spPr>
      </p:pic>
    </p:spTree>
    <p:extLst>
      <p:ext uri="{BB962C8B-B14F-4D97-AF65-F5344CB8AC3E}">
        <p14:creationId xmlns:p14="http://schemas.microsoft.com/office/powerpoint/2010/main" val="3127713599"/>
      </p:ext>
    </p:extLst>
  </p:cSld>
  <p:clrMap bg1="lt1" tx1="dk1" bg2="lt2" tx2="dk2" accent1="accent1" accent2="accent2" accent3="accent3" accent4="accent4" accent5="accent5" accent6="accent6" hlink="hlink" folHlink="folHlink"/>
  <p:sldLayoutIdLst>
    <p:sldLayoutId id="2147483674" r:id="rId1"/>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ＭＳ Ｐゴシック" pitchFamily="-65" charset="-128"/>
          <a:cs typeface="ＭＳ Ｐゴシック"/>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ＭＳ Ｐゴシック" pitchFamily="-65" charset="-128"/>
          <a:cs typeface="ＭＳ Ｐゴシック"/>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pitchFamily="-65" charset="-128"/>
          <a:cs typeface="ＭＳ Ｐゴシック"/>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ＭＳ Ｐゴシック" pitchFamily="-65"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taxfoundation.org/article/2017-state-business-tax-climate-index"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www.gradingstates.org/the-tax-foundations-state-business-tax-climate-index/"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www.gradingstates.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1"/>
          <p:cNvSpPr txBox="1">
            <a:spLocks/>
          </p:cNvSpPr>
          <p:nvPr/>
        </p:nvSpPr>
        <p:spPr bwMode="auto">
          <a:xfrm>
            <a:off x="4953000" y="1828801"/>
            <a:ext cx="3996266" cy="2169825"/>
          </a:xfrm>
          <a:prstGeom prst="rect">
            <a:avLst/>
          </a:prstGeom>
          <a:noFill/>
          <a:ln>
            <a:miter lim="800000"/>
            <a:headEnd/>
            <a:tailEnd/>
          </a:ln>
        </p:spPr>
        <p:txBody>
          <a:bodyPr vert="horz" wrap="square" lIns="0" tIns="45720" rIns="0" bIns="45720" numCol="1" anchor="t" anchorCtr="0" compatLnSpc="1">
            <a:prstTxWarp prst="textNoShape">
              <a:avLst/>
            </a:prstTxWarp>
            <a:spAutoFit/>
          </a:bodyPr>
          <a:lstStyle/>
          <a:p>
            <a:pPr>
              <a:spcBef>
                <a:spcPts val="600"/>
              </a:spcBef>
              <a:spcAft>
                <a:spcPts val="1200"/>
              </a:spcAft>
              <a:defRPr/>
            </a:pPr>
            <a:r>
              <a:rPr lang="en-US" sz="2700" b="1" dirty="0" smtClean="0">
                <a:solidFill>
                  <a:srgbClr val="FFFFFF"/>
                </a:solidFill>
                <a:latin typeface="Arial"/>
                <a:cs typeface="Arial"/>
              </a:rPr>
              <a:t>‘</a:t>
            </a:r>
            <a:r>
              <a:rPr lang="en-US" sz="2700" b="1" dirty="0">
                <a:solidFill>
                  <a:srgbClr val="FFFFFF"/>
                </a:solidFill>
                <a:latin typeface="Arial"/>
                <a:cs typeface="Arial"/>
              </a:rPr>
              <a:t>Grading the States’ – a New Tool to Combat Misleading </a:t>
            </a:r>
            <a:r>
              <a:rPr lang="en-US" sz="2700" b="1" dirty="0" smtClean="0">
                <a:solidFill>
                  <a:srgbClr val="FFFFFF"/>
                </a:solidFill>
                <a:latin typeface="Arial"/>
                <a:cs typeface="Arial"/>
              </a:rPr>
              <a:t>State Business </a:t>
            </a:r>
            <a:r>
              <a:rPr lang="en-US" sz="2700" b="1" dirty="0">
                <a:solidFill>
                  <a:srgbClr val="FFFFFF"/>
                </a:solidFill>
                <a:latin typeface="Arial"/>
                <a:cs typeface="Arial"/>
              </a:rPr>
              <a:t>Climate </a:t>
            </a:r>
            <a:r>
              <a:rPr lang="en-US" sz="2700" b="1" dirty="0" smtClean="0">
                <a:solidFill>
                  <a:srgbClr val="FFFFFF"/>
                </a:solidFill>
                <a:latin typeface="Arial"/>
                <a:cs typeface="Arial"/>
              </a:rPr>
              <a:t>Rankings</a:t>
            </a:r>
          </a:p>
        </p:txBody>
      </p:sp>
      <p:sp>
        <p:nvSpPr>
          <p:cNvPr id="12" name="Title 1"/>
          <p:cNvSpPr txBox="1">
            <a:spLocks/>
          </p:cNvSpPr>
          <p:nvPr/>
        </p:nvSpPr>
        <p:spPr bwMode="auto">
          <a:xfrm>
            <a:off x="4953000" y="4406898"/>
            <a:ext cx="3276600" cy="744819"/>
          </a:xfrm>
          <a:prstGeom prst="rect">
            <a:avLst/>
          </a:prstGeom>
          <a:noFill/>
          <a:ln>
            <a:miter lim="800000"/>
            <a:headEnd/>
            <a:tailEnd/>
          </a:ln>
        </p:spPr>
        <p:txBody>
          <a:bodyPr vert="horz" wrap="square" lIns="0" tIns="0" rIns="0" bIns="0" numCol="1" anchor="t" anchorCtr="0" compatLnSpc="1">
            <a:prstTxWarp prst="textNoShape">
              <a:avLst/>
            </a:prstTxWarp>
            <a:spAutoFit/>
          </a:bodyPr>
          <a:lstStyle/>
          <a:p>
            <a:pPr>
              <a:lnSpc>
                <a:spcPct val="110000"/>
              </a:lnSpc>
              <a:spcBef>
                <a:spcPts val="0"/>
              </a:spcBef>
              <a:spcAft>
                <a:spcPts val="0"/>
              </a:spcAft>
              <a:defRPr/>
            </a:pPr>
            <a:r>
              <a:rPr lang="en-US" sz="2200" dirty="0" smtClean="0">
                <a:solidFill>
                  <a:srgbClr val="FFFFFF"/>
                </a:solidFill>
                <a:latin typeface="Arial"/>
                <a:cs typeface="Arial"/>
              </a:rPr>
              <a:t>Peter Fisher</a:t>
            </a:r>
          </a:p>
          <a:p>
            <a:pPr>
              <a:lnSpc>
                <a:spcPct val="110000"/>
              </a:lnSpc>
              <a:spcBef>
                <a:spcPts val="0"/>
              </a:spcBef>
              <a:spcAft>
                <a:spcPts val="0"/>
              </a:spcAft>
              <a:defRPr/>
            </a:pPr>
            <a:r>
              <a:rPr lang="en-US" sz="2200" dirty="0" smtClean="0">
                <a:solidFill>
                  <a:srgbClr val="FFFFFF"/>
                </a:solidFill>
                <a:latin typeface="Arial"/>
                <a:cs typeface="Arial"/>
              </a:rPr>
              <a:t>November 30, 2016</a:t>
            </a:r>
            <a:endParaRPr lang="en-US" sz="2200" kern="1200" noProof="0" dirty="0" smtClean="0">
              <a:solidFill>
                <a:srgbClr val="FFFFFF"/>
              </a:solidFill>
              <a:latin typeface="Arial"/>
              <a:cs typeface="Arial"/>
            </a:endParaRPr>
          </a:p>
        </p:txBody>
      </p:sp>
    </p:spTree>
    <p:extLst>
      <p:ext uri="{BB962C8B-B14F-4D97-AF65-F5344CB8AC3E}">
        <p14:creationId xmlns:p14="http://schemas.microsoft.com/office/powerpoint/2010/main" val="2229181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81000"/>
            <a:ext cx="8229600" cy="609600"/>
          </a:xfrm>
        </p:spPr>
        <p:txBody>
          <a:bodyPr/>
          <a:lstStyle/>
          <a:p>
            <a:r>
              <a:rPr lang="en-US" dirty="0" smtClean="0">
                <a:solidFill>
                  <a:schemeClr val="bg1"/>
                </a:solidFill>
              </a:rPr>
              <a:t>Sample LOOP post on Release Day</a:t>
            </a:r>
            <a:endParaRPr lang="en-US" dirty="0">
              <a:solidFill>
                <a:schemeClr val="bg1"/>
              </a:solidFill>
            </a:endParaRPr>
          </a:p>
        </p:txBody>
      </p:sp>
      <p:sp>
        <p:nvSpPr>
          <p:cNvPr id="3" name="Content Placeholder 2"/>
          <p:cNvSpPr>
            <a:spLocks noGrp="1"/>
          </p:cNvSpPr>
          <p:nvPr>
            <p:ph idx="1"/>
          </p:nvPr>
        </p:nvSpPr>
        <p:spPr>
          <a:xfrm>
            <a:off x="457200" y="1295400"/>
            <a:ext cx="8229600" cy="4830763"/>
          </a:xfrm>
          <a:solidFill>
            <a:schemeClr val="bg1"/>
          </a:solidFill>
        </p:spPr>
        <p:txBody>
          <a:bodyPr/>
          <a:lstStyle/>
          <a:p>
            <a:pPr marL="502920" indent="0">
              <a:spcAft>
                <a:spcPts val="0"/>
              </a:spcAft>
              <a:buNone/>
            </a:pPr>
            <a:endParaRPr lang="en-US" sz="1400" dirty="0" smtClean="0"/>
          </a:p>
          <a:p>
            <a:pPr marL="502920" indent="0">
              <a:spcAft>
                <a:spcPts val="1200"/>
              </a:spcAft>
              <a:buNone/>
            </a:pPr>
            <a:r>
              <a:rPr lang="en-US" sz="1400" dirty="0" smtClean="0"/>
              <a:t>The </a:t>
            </a:r>
            <a:r>
              <a:rPr lang="en-US" sz="1400" dirty="0"/>
              <a:t>Tax Foundation released their 2017 edition of the</a:t>
            </a:r>
            <a:r>
              <a:rPr lang="en-US" sz="1400" u="sng" dirty="0">
                <a:hlinkClick r:id="rId3"/>
              </a:rPr>
              <a:t> State Business Tax Climate Index </a:t>
            </a:r>
            <a:r>
              <a:rPr lang="en-US" sz="1400" dirty="0"/>
              <a:t>today. There are three relatively minor changes in their method, described on p. 18 of the report, that don't really affect any of the critiques of their approach. </a:t>
            </a:r>
          </a:p>
          <a:p>
            <a:pPr marL="502920" indent="0">
              <a:spcAft>
                <a:spcPts val="1200"/>
              </a:spcAft>
              <a:buNone/>
            </a:pPr>
            <a:r>
              <a:rPr lang="en-US" sz="1400" dirty="0"/>
              <a:t>Here are some talking points if you get a call from a reporter about it:</a:t>
            </a:r>
          </a:p>
          <a:p>
            <a:pPr lvl="0">
              <a:spcAft>
                <a:spcPts val="1200"/>
              </a:spcAft>
            </a:pPr>
            <a:r>
              <a:rPr lang="en-US" sz="1400" dirty="0"/>
              <a:t>The SBTCI bears little or no relation to actual business taxes paid in one state versus another.</a:t>
            </a:r>
          </a:p>
          <a:p>
            <a:pPr lvl="0">
              <a:spcAft>
                <a:spcPts val="1200"/>
              </a:spcAft>
            </a:pPr>
            <a:r>
              <a:rPr lang="en-US" sz="1400" dirty="0"/>
              <a:t>It is a hodge-podge of over 100 different features of state tax codes, thrown together and weighted arbitrarily. </a:t>
            </a:r>
          </a:p>
          <a:p>
            <a:pPr lvl="0">
              <a:spcAft>
                <a:spcPts val="1200"/>
              </a:spcAft>
            </a:pPr>
            <a:r>
              <a:rPr lang="en-US" sz="1400" dirty="0"/>
              <a:t>Studies have shown it to be a poor predictor of state economic growth</a:t>
            </a:r>
          </a:p>
          <a:p>
            <a:pPr lvl="0">
              <a:spcAft>
                <a:spcPts val="1200"/>
              </a:spcAft>
            </a:pPr>
            <a:r>
              <a:rPr lang="en-US" sz="1400" dirty="0"/>
              <a:t>Important aspects of state corporate income tax laws are left out of the index altogether.</a:t>
            </a:r>
          </a:p>
          <a:p>
            <a:pPr lvl="0">
              <a:spcAft>
                <a:spcPts val="1200"/>
              </a:spcAft>
            </a:pPr>
            <a:r>
              <a:rPr lang="en-US" sz="1400" dirty="0"/>
              <a:t>The index gives much weight to a variety of tax features that are of little consequence, and the report provides no evidence that these features matter to business.</a:t>
            </a:r>
          </a:p>
          <a:p>
            <a:pPr marL="502920" indent="0">
              <a:spcAft>
                <a:spcPts val="1200"/>
              </a:spcAft>
              <a:buNone/>
            </a:pPr>
            <a:r>
              <a:rPr lang="en-US" sz="1400" dirty="0"/>
              <a:t>For more detail, check out the </a:t>
            </a:r>
            <a:r>
              <a:rPr lang="en-US" sz="1400" u="sng" dirty="0">
                <a:hlinkClick r:id="rId4"/>
              </a:rPr>
              <a:t>Tax Foundation section of "Grading the States."</a:t>
            </a:r>
            <a:r>
              <a:rPr lang="en-US" sz="1400" dirty="0"/>
              <a:t/>
            </a:r>
            <a:br>
              <a:rPr lang="en-US" sz="1400" dirty="0"/>
            </a:br>
            <a:endParaRPr lang="en-US" sz="1400" dirty="0" smtClean="0"/>
          </a:p>
          <a:p>
            <a:pPr marL="502920" indent="0">
              <a:buNone/>
            </a:pPr>
            <a:r>
              <a:rPr lang="en-US" sz="1400" dirty="0" smtClean="0"/>
              <a:t>Let </a:t>
            </a:r>
            <a:r>
              <a:rPr lang="en-US" sz="1400" dirty="0"/>
              <a:t>me know if I can be of further help. </a:t>
            </a:r>
          </a:p>
          <a:p>
            <a:endParaRPr lang="en-US" dirty="0"/>
          </a:p>
        </p:txBody>
      </p:sp>
    </p:spTree>
    <p:extLst>
      <p:ext uri="{BB962C8B-B14F-4D97-AF65-F5344CB8AC3E}">
        <p14:creationId xmlns:p14="http://schemas.microsoft.com/office/powerpoint/2010/main" val="2739155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452118" y="1219200"/>
            <a:ext cx="8006081" cy="4624343"/>
          </a:xfrm>
        </p:spPr>
        <p:txBody>
          <a:bodyPr wrap="square" bIns="137160" numCol="1">
            <a:spAutoFit/>
          </a:bodyPr>
          <a:lstStyle/>
          <a:p>
            <a:pPr marL="457200">
              <a:lnSpc>
                <a:spcPct val="120000"/>
              </a:lnSpc>
              <a:spcAft>
                <a:spcPts val="600"/>
              </a:spcAft>
              <a:buClr>
                <a:schemeClr val="bg1"/>
              </a:buClr>
            </a:pPr>
            <a:r>
              <a:rPr lang="en-US" sz="2000" b="1" dirty="0">
                <a:solidFill>
                  <a:srgbClr val="FFFFFF"/>
                </a:solidFill>
              </a:rPr>
              <a:t>Making the broader case against all business climate rankings</a:t>
            </a:r>
            <a:r>
              <a:rPr lang="en-US" sz="2000" b="1" dirty="0">
                <a:solidFill>
                  <a:srgbClr val="FFFFFF"/>
                </a:solidFill>
              </a:rPr>
              <a:t>. </a:t>
            </a:r>
            <a:endParaRPr lang="en-US" sz="2000" b="1" dirty="0">
              <a:solidFill>
                <a:srgbClr val="FFFFFF"/>
              </a:solidFill>
            </a:endParaRPr>
          </a:p>
          <a:p>
            <a:pPr marL="514350" lvl="1">
              <a:lnSpc>
                <a:spcPct val="120000"/>
              </a:lnSpc>
              <a:spcAft>
                <a:spcPts val="1200"/>
              </a:spcAft>
              <a:buClr>
                <a:schemeClr val="bg1"/>
              </a:buClr>
            </a:pPr>
            <a:r>
              <a:rPr lang="en-US" sz="1500" dirty="0">
                <a:solidFill>
                  <a:srgbClr val="FFFFFF"/>
                </a:solidFill>
              </a:rPr>
              <a:t>Go </a:t>
            </a:r>
            <a:r>
              <a:rPr lang="en-US" sz="1500" dirty="0">
                <a:solidFill>
                  <a:srgbClr val="FFFFFF"/>
                </a:solidFill>
              </a:rPr>
              <a:t>to </a:t>
            </a:r>
            <a:r>
              <a:rPr lang="en-US" sz="1500" u="sng" dirty="0">
                <a:solidFill>
                  <a:srgbClr val="FFFFFF"/>
                </a:solidFill>
              </a:rPr>
              <a:t>Why Business Climate Rankings Seldom Make </a:t>
            </a:r>
            <a:r>
              <a:rPr lang="en-US" sz="1500" u="sng" dirty="0">
                <a:solidFill>
                  <a:srgbClr val="FFFFFF"/>
                </a:solidFill>
              </a:rPr>
              <a:t>Sense</a:t>
            </a:r>
            <a:endParaRPr lang="en-US" sz="1500" u="sng" dirty="0">
              <a:solidFill>
                <a:srgbClr val="FFFFFF"/>
              </a:solidFill>
            </a:endParaRPr>
          </a:p>
          <a:p>
            <a:pPr marL="514350" lvl="1">
              <a:lnSpc>
                <a:spcPct val="120000"/>
              </a:lnSpc>
              <a:spcAft>
                <a:spcPts val="2100"/>
              </a:spcAft>
              <a:buClr>
                <a:schemeClr val="bg1"/>
              </a:buClr>
            </a:pPr>
            <a:r>
              <a:rPr lang="en-US" sz="1500" dirty="0">
                <a:solidFill>
                  <a:srgbClr val="FFFFFF"/>
                </a:solidFill>
              </a:rPr>
              <a:t>Then go to </a:t>
            </a:r>
            <a:r>
              <a:rPr lang="en-US" sz="1500" u="sng" dirty="0">
                <a:solidFill>
                  <a:srgbClr val="FFFFFF"/>
                </a:solidFill>
              </a:rPr>
              <a:t>Business Climate Rankings Contradict Each Other</a:t>
            </a:r>
          </a:p>
          <a:p>
            <a:pPr marL="457200">
              <a:lnSpc>
                <a:spcPct val="120000"/>
              </a:lnSpc>
              <a:spcBef>
                <a:spcPts val="600"/>
              </a:spcBef>
              <a:spcAft>
                <a:spcPts val="600"/>
              </a:spcAft>
              <a:buClr>
                <a:schemeClr val="bg1"/>
              </a:buClr>
            </a:pPr>
            <a:r>
              <a:rPr lang="en-US" sz="2000" b="1" dirty="0">
                <a:solidFill>
                  <a:srgbClr val="FFFFFF"/>
                </a:solidFill>
              </a:rPr>
              <a:t>Writing a </a:t>
            </a:r>
            <a:r>
              <a:rPr lang="en-US" sz="2000" b="1" dirty="0" smtClean="0">
                <a:solidFill>
                  <a:srgbClr val="FFFFFF"/>
                </a:solidFill>
              </a:rPr>
              <a:t>piece </a:t>
            </a:r>
            <a:r>
              <a:rPr lang="en-US" sz="2000" b="1" dirty="0">
                <a:solidFill>
                  <a:srgbClr val="FFFFFF"/>
                </a:solidFill>
              </a:rPr>
              <a:t>on the </a:t>
            </a:r>
            <a:r>
              <a:rPr lang="en-US" sz="2000" b="1" dirty="0" smtClean="0">
                <a:solidFill>
                  <a:srgbClr val="FFFFFF"/>
                </a:solidFill>
              </a:rPr>
              <a:t>right-wing agenda</a:t>
            </a:r>
            <a:endParaRPr lang="en-US" sz="2000" b="1" dirty="0">
              <a:solidFill>
                <a:srgbClr val="FFFFFF"/>
              </a:solidFill>
            </a:endParaRPr>
          </a:p>
          <a:p>
            <a:pPr marL="514350" lvl="1">
              <a:lnSpc>
                <a:spcPct val="120000"/>
              </a:lnSpc>
              <a:spcAft>
                <a:spcPts val="1200"/>
              </a:spcAft>
              <a:buClr>
                <a:schemeClr val="bg1"/>
              </a:buClr>
            </a:pPr>
            <a:r>
              <a:rPr lang="en-US" sz="1500" dirty="0">
                <a:solidFill>
                  <a:srgbClr val="FFFFFF"/>
                </a:solidFill>
              </a:rPr>
              <a:t>Go </a:t>
            </a:r>
            <a:r>
              <a:rPr lang="en-US" sz="1500" dirty="0">
                <a:solidFill>
                  <a:srgbClr val="FFFFFF"/>
                </a:solidFill>
              </a:rPr>
              <a:t>to </a:t>
            </a:r>
            <a:r>
              <a:rPr lang="en-US" sz="1500" u="sng" dirty="0">
                <a:solidFill>
                  <a:srgbClr val="FFFFFF"/>
                </a:solidFill>
              </a:rPr>
              <a:t>The </a:t>
            </a:r>
            <a:r>
              <a:rPr lang="en-US" sz="1500" u="sng" dirty="0">
                <a:solidFill>
                  <a:srgbClr val="FFFFFF"/>
                </a:solidFill>
              </a:rPr>
              <a:t>Problem with Tax Cutting as Economic </a:t>
            </a:r>
            <a:r>
              <a:rPr lang="en-US" sz="1500" u="sng" dirty="0" smtClean="0">
                <a:solidFill>
                  <a:srgbClr val="FFFFFF"/>
                </a:solidFill>
              </a:rPr>
              <a:t>Policy</a:t>
            </a:r>
          </a:p>
          <a:p>
            <a:pPr marL="514350" lvl="1">
              <a:lnSpc>
                <a:spcPct val="120000"/>
              </a:lnSpc>
              <a:spcAft>
                <a:spcPts val="1800"/>
              </a:spcAft>
              <a:buClr>
                <a:schemeClr val="bg1"/>
              </a:buClr>
            </a:pPr>
            <a:r>
              <a:rPr lang="en-US" sz="1500" dirty="0" smtClean="0">
                <a:solidFill>
                  <a:srgbClr val="FFFFFF"/>
                </a:solidFill>
              </a:rPr>
              <a:t>Go to </a:t>
            </a:r>
            <a:r>
              <a:rPr lang="en-US" sz="1500" u="sng" dirty="0" smtClean="0">
                <a:solidFill>
                  <a:srgbClr val="FFFFFF"/>
                </a:solidFill>
              </a:rPr>
              <a:t>The Lessons of Kansas</a:t>
            </a:r>
            <a:endParaRPr lang="en-US" sz="1500" u="sng" dirty="0">
              <a:solidFill>
                <a:srgbClr val="FFFFFF"/>
              </a:solidFill>
            </a:endParaRPr>
          </a:p>
          <a:p>
            <a:pPr marL="457200">
              <a:lnSpc>
                <a:spcPct val="120000"/>
              </a:lnSpc>
              <a:spcBef>
                <a:spcPts val="600"/>
              </a:spcBef>
              <a:spcAft>
                <a:spcPts val="600"/>
              </a:spcAft>
              <a:buClr>
                <a:schemeClr val="bg1"/>
              </a:buClr>
            </a:pPr>
            <a:r>
              <a:rPr lang="en-US" sz="2000" b="1" dirty="0">
                <a:solidFill>
                  <a:srgbClr val="FFFFFF"/>
                </a:solidFill>
              </a:rPr>
              <a:t>Making the case for a progressive  economic </a:t>
            </a:r>
            <a:r>
              <a:rPr lang="en-US" sz="2000" b="1" dirty="0">
                <a:solidFill>
                  <a:srgbClr val="FFFFFF"/>
                </a:solidFill>
              </a:rPr>
              <a:t>policy</a:t>
            </a:r>
          </a:p>
          <a:p>
            <a:pPr marL="514350" lvl="1">
              <a:lnSpc>
                <a:spcPct val="120000"/>
              </a:lnSpc>
              <a:spcAft>
                <a:spcPts val="2100"/>
              </a:spcAft>
              <a:buClr>
                <a:schemeClr val="bg1"/>
              </a:buClr>
            </a:pPr>
            <a:r>
              <a:rPr lang="en-US" sz="1500" dirty="0">
                <a:solidFill>
                  <a:srgbClr val="FFFFFF"/>
                </a:solidFill>
              </a:rPr>
              <a:t>G</a:t>
            </a:r>
            <a:r>
              <a:rPr lang="en-US" sz="1500" dirty="0">
                <a:solidFill>
                  <a:srgbClr val="FFFFFF"/>
                </a:solidFill>
              </a:rPr>
              <a:t>o </a:t>
            </a:r>
            <a:r>
              <a:rPr lang="en-US" sz="1500" dirty="0">
                <a:solidFill>
                  <a:srgbClr val="FFFFFF"/>
                </a:solidFill>
              </a:rPr>
              <a:t>to </a:t>
            </a:r>
            <a:r>
              <a:rPr lang="en-US" sz="1500" u="sng" dirty="0">
                <a:solidFill>
                  <a:srgbClr val="FFFFFF"/>
                </a:solidFill>
              </a:rPr>
              <a:t>Home</a:t>
            </a:r>
            <a:r>
              <a:rPr lang="en-US" sz="1500" dirty="0">
                <a:solidFill>
                  <a:srgbClr val="FFFFFF"/>
                </a:solidFill>
              </a:rPr>
              <a:t> and </a:t>
            </a:r>
            <a:r>
              <a:rPr lang="en-US" sz="1500" dirty="0" smtClean="0">
                <a:solidFill>
                  <a:srgbClr val="FFFFFF"/>
                </a:solidFill>
              </a:rPr>
              <a:t>then scroll down </a:t>
            </a:r>
            <a:r>
              <a:rPr lang="en-US" sz="1500" dirty="0">
                <a:solidFill>
                  <a:srgbClr val="FFFFFF"/>
                </a:solidFill>
              </a:rPr>
              <a:t>to </a:t>
            </a:r>
            <a:r>
              <a:rPr lang="en-US" sz="1500" u="sng" dirty="0">
                <a:solidFill>
                  <a:srgbClr val="FFFFFF"/>
                </a:solidFill>
              </a:rPr>
              <a:t>The Real Path to State Prosperity</a:t>
            </a:r>
          </a:p>
        </p:txBody>
      </p:sp>
      <p:sp>
        <p:nvSpPr>
          <p:cNvPr id="10" name="Title 2"/>
          <p:cNvSpPr>
            <a:spLocks noGrp="1"/>
          </p:cNvSpPr>
          <p:nvPr>
            <p:ph type="title"/>
          </p:nvPr>
        </p:nvSpPr>
        <p:spPr>
          <a:xfrm>
            <a:off x="0" y="413407"/>
            <a:ext cx="8686800" cy="477054"/>
          </a:xfrm>
          <a:solidFill>
            <a:srgbClr val="CD2F1E"/>
          </a:solidFill>
        </p:spPr>
        <p:txBody>
          <a:bodyPr lIns="548640" tIns="0" rIns="91440" bIns="45720" anchor="ctr" anchorCtr="0">
            <a:spAutoFit/>
          </a:bodyPr>
          <a:lstStyle/>
          <a:p>
            <a:pPr algn="l"/>
            <a:r>
              <a:rPr lang="en-US" dirty="0" smtClean="0">
                <a:solidFill>
                  <a:schemeClr val="bg1"/>
                </a:solidFill>
              </a:rPr>
              <a:t>Other Ways the Website can be Useful</a:t>
            </a:r>
            <a:endParaRPr lang="en-US" dirty="0">
              <a:solidFill>
                <a:schemeClr val="bg1"/>
              </a:solidFill>
            </a:endParaRPr>
          </a:p>
        </p:txBody>
      </p:sp>
    </p:spTree>
    <p:extLst>
      <p:ext uri="{BB962C8B-B14F-4D97-AF65-F5344CB8AC3E}">
        <p14:creationId xmlns:p14="http://schemas.microsoft.com/office/powerpoint/2010/main" val="304700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457200" y="1493837"/>
            <a:ext cx="3733800" cy="4144963"/>
          </a:xfrm>
        </p:spPr>
        <p:txBody>
          <a:bodyPr/>
          <a:lstStyle/>
          <a:p>
            <a:pPr marL="0" indent="0" algn="r">
              <a:lnSpc>
                <a:spcPct val="110000"/>
              </a:lnSpc>
              <a:buNone/>
            </a:pPr>
            <a:r>
              <a:rPr lang="en-US" b="1" dirty="0" smtClean="0">
                <a:solidFill>
                  <a:srgbClr val="FFFFFF"/>
                </a:solidFill>
              </a:rPr>
              <a:t>Peter Fisher</a:t>
            </a:r>
            <a:endParaRPr lang="en-US" dirty="0">
              <a:solidFill>
                <a:srgbClr val="FFFFFF"/>
              </a:solidFill>
            </a:endParaRPr>
          </a:p>
        </p:txBody>
      </p:sp>
      <p:sp>
        <p:nvSpPr>
          <p:cNvPr id="11" name="Content Placeholder 1"/>
          <p:cNvSpPr txBox="1">
            <a:spLocks/>
          </p:cNvSpPr>
          <p:nvPr/>
        </p:nvSpPr>
        <p:spPr>
          <a:xfrm>
            <a:off x="4648200" y="1524000"/>
            <a:ext cx="4038600" cy="4144963"/>
          </a:xfrm>
          <a:prstGeom prst="rect">
            <a:avLst/>
          </a:prstGeom>
        </p:spPr>
        <p:txBody>
          <a:bodyPr/>
          <a:lstStyle>
            <a:lvl1pPr marL="685800" indent="-182880" algn="l" defTabSz="457200" rtl="0" eaLnBrk="1" fontAlgn="base" hangingPunct="1">
              <a:spcBef>
                <a:spcPts val="0"/>
              </a:spcBef>
              <a:spcAft>
                <a:spcPts val="1800"/>
              </a:spcAft>
              <a:buClr>
                <a:srgbClr val="C44019"/>
              </a:buClr>
              <a:buSzPct val="93000"/>
              <a:buFont typeface="Arial" pitchFamily="34" charset="0"/>
              <a:buChar char="•"/>
              <a:defRPr sz="2400" kern="1200">
                <a:solidFill>
                  <a:schemeClr val="tx1"/>
                </a:solidFill>
                <a:latin typeface="Arial"/>
                <a:ea typeface="ＭＳ Ｐゴシック" pitchFamily="-65" charset="-128"/>
                <a:cs typeface="Arial"/>
              </a:defRPr>
            </a:lvl1pPr>
            <a:lvl2pPr marL="742950" indent="-285750" algn="l" defTabSz="457200" rtl="0" eaLnBrk="1" fontAlgn="base" hangingPunct="1">
              <a:spcBef>
                <a:spcPct val="20000"/>
              </a:spcBef>
              <a:spcAft>
                <a:spcPct val="0"/>
              </a:spcAft>
              <a:buFont typeface="Arial" pitchFamily="34" charset="0"/>
              <a:buChar char="–"/>
              <a:defRPr sz="2100" kern="1200">
                <a:solidFill>
                  <a:schemeClr val="tx1"/>
                </a:solidFill>
                <a:latin typeface="Arial"/>
                <a:ea typeface="ＭＳ Ｐゴシック" pitchFamily="-65" charset="-128"/>
                <a:cs typeface="Arial"/>
              </a:defRPr>
            </a:lvl2pPr>
            <a:lvl3pPr marL="1143000" indent="-228600" algn="l" defTabSz="457200" rtl="0" eaLnBrk="1" fontAlgn="base" hangingPunct="1">
              <a:spcBef>
                <a:spcPct val="20000"/>
              </a:spcBef>
              <a:spcAft>
                <a:spcPct val="0"/>
              </a:spcAft>
              <a:buFont typeface="Arial" pitchFamily="34" charset="0"/>
              <a:buChar char="•"/>
              <a:defRPr sz="1800" kern="1200">
                <a:solidFill>
                  <a:schemeClr val="tx1"/>
                </a:solidFill>
                <a:latin typeface="Arial"/>
                <a:ea typeface="ＭＳ Ｐゴシック" pitchFamily="-65" charset="-128"/>
                <a:cs typeface="Arial"/>
              </a:defRPr>
            </a:lvl3pPr>
            <a:lvl4pPr marL="1600200" indent="-228600" algn="l" defTabSz="457200" rtl="0" eaLnBrk="1" fontAlgn="base" hangingPunct="1">
              <a:spcBef>
                <a:spcPct val="20000"/>
              </a:spcBef>
              <a:spcAft>
                <a:spcPct val="0"/>
              </a:spcAft>
              <a:buFont typeface="Arial" pitchFamily="34" charset="0"/>
              <a:buChar char="–"/>
              <a:defRPr sz="1600" kern="1200">
                <a:solidFill>
                  <a:schemeClr val="tx1"/>
                </a:solidFill>
                <a:latin typeface="Arial"/>
                <a:ea typeface="ＭＳ Ｐゴシック" pitchFamily="-65" charset="-128"/>
                <a:cs typeface="Arial"/>
              </a:defRPr>
            </a:lvl4pPr>
            <a:lvl5pPr marL="2057400" indent="-228600" algn="l" defTabSz="457200" rtl="0" eaLnBrk="1" fontAlgn="base" hangingPunct="1">
              <a:spcBef>
                <a:spcPct val="20000"/>
              </a:spcBef>
              <a:spcAft>
                <a:spcPct val="0"/>
              </a:spcAft>
              <a:buFont typeface="Arial" pitchFamily="34" charset="0"/>
              <a:buChar char="»"/>
              <a:defRPr sz="1400" kern="1200">
                <a:solidFill>
                  <a:schemeClr val="tx1"/>
                </a:solidFill>
                <a:latin typeface="Arial"/>
                <a:ea typeface="ＭＳ Ｐゴシック" pitchFamily="-65"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spcAft>
                <a:spcPts val="900"/>
              </a:spcAft>
              <a:buFont typeface="Arial" pitchFamily="34" charset="0"/>
              <a:buNone/>
            </a:pPr>
            <a:r>
              <a:rPr lang="en-US" sz="2200" dirty="0" smtClean="0">
                <a:solidFill>
                  <a:srgbClr val="FFFFFF"/>
                </a:solidFill>
              </a:rPr>
              <a:t>pfisher@iowapolicyproject.org</a:t>
            </a:r>
          </a:p>
          <a:p>
            <a:pPr marL="0" indent="0">
              <a:lnSpc>
                <a:spcPct val="110000"/>
              </a:lnSpc>
              <a:spcAft>
                <a:spcPts val="900"/>
              </a:spcAft>
              <a:buFont typeface="Arial" pitchFamily="34" charset="0"/>
              <a:buNone/>
            </a:pPr>
            <a:r>
              <a:rPr lang="en-US" sz="2200" dirty="0" smtClean="0">
                <a:solidFill>
                  <a:srgbClr val="FFFFFF"/>
                </a:solidFill>
              </a:rPr>
              <a:t>319.338.0773</a:t>
            </a:r>
          </a:p>
          <a:p>
            <a:pPr marL="0" indent="0">
              <a:lnSpc>
                <a:spcPct val="110000"/>
              </a:lnSpc>
              <a:spcAft>
                <a:spcPts val="900"/>
              </a:spcAft>
              <a:buNone/>
            </a:pPr>
            <a:r>
              <a:rPr lang="en-US" sz="2200" dirty="0" smtClean="0">
                <a:solidFill>
                  <a:srgbClr val="FFFFFF"/>
                </a:solidFill>
              </a:rPr>
              <a:t>www.iowapolicyproject.org</a:t>
            </a:r>
            <a:endParaRPr lang="en-US" sz="2200" dirty="0">
              <a:solidFill>
                <a:srgbClr val="FFFFFF"/>
              </a:solidFill>
            </a:endParaRPr>
          </a:p>
          <a:p>
            <a:pPr marL="0" indent="0">
              <a:lnSpc>
                <a:spcPct val="110000"/>
              </a:lnSpc>
              <a:spcAft>
                <a:spcPts val="900"/>
              </a:spcAft>
              <a:buFont typeface="Arial" pitchFamily="34" charset="0"/>
              <a:buNone/>
            </a:pPr>
            <a:endParaRPr lang="en-US" dirty="0">
              <a:solidFill>
                <a:srgbClr val="FFFFFF"/>
              </a:solidFill>
            </a:endParaRPr>
          </a:p>
        </p:txBody>
      </p:sp>
      <p:cxnSp>
        <p:nvCxnSpPr>
          <p:cNvPr id="12" name="Straight Connector 11"/>
          <p:cNvCxnSpPr/>
          <p:nvPr/>
        </p:nvCxnSpPr>
        <p:spPr>
          <a:xfrm>
            <a:off x="4343400" y="1560620"/>
            <a:ext cx="0" cy="403860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itle 2"/>
          <p:cNvSpPr txBox="1">
            <a:spLocks/>
          </p:cNvSpPr>
          <p:nvPr/>
        </p:nvSpPr>
        <p:spPr>
          <a:xfrm>
            <a:off x="0" y="413407"/>
            <a:ext cx="8686800" cy="477054"/>
          </a:xfrm>
          <a:prstGeom prst="rect">
            <a:avLst/>
          </a:prstGeom>
          <a:solidFill>
            <a:srgbClr val="CD2F1E"/>
          </a:solidFill>
        </p:spPr>
        <p:txBody>
          <a:bodyPr lIns="548640" tIns="0" rIns="91440" bIns="45720" anchor="ctr" anchorCtr="0">
            <a:spAutoFit/>
          </a:bodyPr>
          <a:lstStyle>
            <a:lvl1pPr algn="ctr" defTabSz="457200" rtl="0" eaLnBrk="1" fontAlgn="base" hangingPunct="1">
              <a:spcBef>
                <a:spcPct val="0"/>
              </a:spcBef>
              <a:spcAft>
                <a:spcPct val="0"/>
              </a:spcAft>
              <a:defRPr sz="2800" kern="1200">
                <a:solidFill>
                  <a:schemeClr val="tx1"/>
                </a:solidFill>
                <a:latin typeface="Arial"/>
                <a:ea typeface="ＭＳ Ｐゴシック" pitchFamily="-65" charset="-128"/>
                <a:cs typeface="Arial"/>
              </a:defRPr>
            </a:lvl1pPr>
            <a:lvl2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dirty="0" smtClean="0">
                <a:solidFill>
                  <a:schemeClr val="bg1"/>
                </a:solidFill>
              </a:rPr>
              <a:t>Contact Information</a:t>
            </a:r>
            <a:endParaRPr lang="en-US" dirty="0">
              <a:solidFill>
                <a:schemeClr val="bg1"/>
              </a:solidFill>
            </a:endParaRPr>
          </a:p>
        </p:txBody>
      </p:sp>
    </p:spTree>
    <p:extLst>
      <p:ext uri="{BB962C8B-B14F-4D97-AF65-F5344CB8AC3E}">
        <p14:creationId xmlns:p14="http://schemas.microsoft.com/office/powerpoint/2010/main" val="301403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152400" y="1937798"/>
            <a:ext cx="4952999" cy="3777957"/>
          </a:xfrm>
        </p:spPr>
        <p:txBody>
          <a:bodyPr wrap="square" bIns="137160" numCol="1">
            <a:spAutoFit/>
          </a:bodyPr>
          <a:lstStyle/>
          <a:p>
            <a:pPr marL="457200">
              <a:lnSpc>
                <a:spcPct val="120000"/>
              </a:lnSpc>
              <a:spcAft>
                <a:spcPts val="2100"/>
              </a:spcAft>
              <a:buClr>
                <a:schemeClr val="bg1"/>
              </a:buClr>
            </a:pPr>
            <a:r>
              <a:rPr lang="en-US" sz="1800" b="1" dirty="0" smtClean="0">
                <a:solidFill>
                  <a:srgbClr val="FFFFFF"/>
                </a:solidFill>
              </a:rPr>
              <a:t>The High Road</a:t>
            </a:r>
            <a:r>
              <a:rPr lang="en-US" sz="1800" dirty="0" smtClean="0">
                <a:solidFill>
                  <a:srgbClr val="FFFFFF"/>
                </a:solidFill>
              </a:rPr>
              <a:t>: By </a:t>
            </a:r>
            <a:r>
              <a:rPr lang="en-US" sz="1800" dirty="0">
                <a:solidFill>
                  <a:srgbClr val="FFFFFF"/>
                </a:solidFill>
              </a:rPr>
              <a:t>making investments in human and physical capital that increase the productivity of workers and the local economy, a state can build a powerful economy that generates steady income growth </a:t>
            </a:r>
            <a:r>
              <a:rPr lang="en-US" sz="1800" dirty="0" smtClean="0">
                <a:solidFill>
                  <a:srgbClr val="FFFFFF"/>
                </a:solidFill>
              </a:rPr>
              <a:t>for </a:t>
            </a:r>
            <a:r>
              <a:rPr lang="en-US" sz="1800" dirty="0">
                <a:solidFill>
                  <a:srgbClr val="FFFFFF"/>
                </a:solidFill>
              </a:rPr>
              <a:t>working </a:t>
            </a:r>
            <a:r>
              <a:rPr lang="en-US" sz="1800" dirty="0" smtClean="0">
                <a:solidFill>
                  <a:srgbClr val="FFFFFF"/>
                </a:solidFill>
              </a:rPr>
              <a:t>people. </a:t>
            </a:r>
          </a:p>
          <a:p>
            <a:pPr marL="457200">
              <a:lnSpc>
                <a:spcPct val="120000"/>
              </a:lnSpc>
              <a:spcAft>
                <a:spcPts val="2100"/>
              </a:spcAft>
              <a:buClr>
                <a:schemeClr val="bg1"/>
              </a:buClr>
            </a:pPr>
            <a:r>
              <a:rPr lang="en-US" sz="1800" b="1" dirty="0" smtClean="0">
                <a:solidFill>
                  <a:srgbClr val="FFFFFF"/>
                </a:solidFill>
              </a:rPr>
              <a:t>The Agenda of the Right</a:t>
            </a:r>
            <a:r>
              <a:rPr lang="en-US" sz="1800" dirty="0" smtClean="0">
                <a:solidFill>
                  <a:srgbClr val="FFFFFF"/>
                </a:solidFill>
              </a:rPr>
              <a:t>: Cut taxes and regulations and reduce worker protections in order to gain a larger share of business investment. </a:t>
            </a:r>
            <a:endParaRPr lang="en-US" sz="1800" dirty="0">
              <a:solidFill>
                <a:srgbClr val="FFFFFF"/>
              </a:solidFill>
            </a:endParaRPr>
          </a:p>
        </p:txBody>
      </p:sp>
      <p:sp>
        <p:nvSpPr>
          <p:cNvPr id="9" name="Title 2"/>
          <p:cNvSpPr txBox="1">
            <a:spLocks/>
          </p:cNvSpPr>
          <p:nvPr/>
        </p:nvSpPr>
        <p:spPr>
          <a:xfrm>
            <a:off x="0" y="955964"/>
            <a:ext cx="7680960" cy="415636"/>
          </a:xfrm>
          <a:prstGeom prst="rect">
            <a:avLst/>
          </a:prstGeom>
          <a:noFill/>
        </p:spPr>
        <p:txBody>
          <a:bodyPr lIns="548640" tIns="91440" bIns="137160" anchor="ctr" anchorCtr="0"/>
          <a:lstStyle>
            <a:lvl1pPr algn="ctr" defTabSz="457200" rtl="0" eaLnBrk="1" fontAlgn="base" hangingPunct="1">
              <a:spcBef>
                <a:spcPct val="0"/>
              </a:spcBef>
              <a:spcAft>
                <a:spcPct val="0"/>
              </a:spcAft>
              <a:defRPr sz="2800" kern="1200">
                <a:solidFill>
                  <a:schemeClr val="tx1"/>
                </a:solidFill>
                <a:latin typeface="Arial"/>
                <a:ea typeface="ＭＳ Ｐゴシック" pitchFamily="-65" charset="-128"/>
                <a:cs typeface="Arial"/>
              </a:defRPr>
            </a:lvl1pPr>
            <a:lvl2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sz="2400" dirty="0" smtClean="0">
                <a:solidFill>
                  <a:srgbClr val="FFFFFF"/>
                </a:solidFill>
              </a:rPr>
              <a:t>How do states promote broadly-shared prosperity?</a:t>
            </a:r>
            <a:endParaRPr lang="en-US" sz="2400" dirty="0">
              <a:solidFill>
                <a:srgbClr val="FFFFFF"/>
              </a:solidFill>
            </a:endParaRPr>
          </a:p>
        </p:txBody>
      </p:sp>
      <p:sp>
        <p:nvSpPr>
          <p:cNvPr id="10" name="Title 2"/>
          <p:cNvSpPr>
            <a:spLocks noGrp="1"/>
          </p:cNvSpPr>
          <p:nvPr>
            <p:ph type="title"/>
          </p:nvPr>
        </p:nvSpPr>
        <p:spPr>
          <a:xfrm>
            <a:off x="0" y="413407"/>
            <a:ext cx="8686800" cy="477054"/>
          </a:xfrm>
          <a:solidFill>
            <a:srgbClr val="CD2F1E"/>
          </a:solidFill>
        </p:spPr>
        <p:txBody>
          <a:bodyPr lIns="548640" tIns="0" rIns="91440" bIns="45720" anchor="ctr" anchorCtr="0">
            <a:spAutoFit/>
          </a:bodyPr>
          <a:lstStyle/>
          <a:p>
            <a:pPr algn="l"/>
            <a:r>
              <a:rPr lang="en-US" dirty="0" smtClean="0">
                <a:solidFill>
                  <a:schemeClr val="bg1"/>
                </a:solidFill>
              </a:rPr>
              <a:t>The Larger Policy Debate </a:t>
            </a:r>
            <a:endParaRPr lang="en-US" dirty="0">
              <a:solidFill>
                <a:schemeClr val="bg1"/>
              </a:solidFill>
            </a:endParaRPr>
          </a:p>
        </p:txBody>
      </p:sp>
      <p:pic>
        <p:nvPicPr>
          <p:cNvPr id="5122" name="Picture 2" descr="C:\Users\PF\Documents\Bus Climate Rankings Web Site\9-Graphics\Final\Educ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937798"/>
            <a:ext cx="281636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PF\Documents\Bus Climate Rankings Web Site\9-Graphics\Final\TaxFoun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182609"/>
            <a:ext cx="3649848" cy="1525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457198" y="1930400"/>
            <a:ext cx="4724402" cy="4712059"/>
          </a:xfrm>
        </p:spPr>
        <p:txBody>
          <a:bodyPr wrap="square" bIns="137160" numCol="1">
            <a:spAutoFit/>
          </a:bodyPr>
          <a:lstStyle/>
          <a:p>
            <a:pPr marL="457200">
              <a:lnSpc>
                <a:spcPct val="120000"/>
              </a:lnSpc>
              <a:spcAft>
                <a:spcPts val="2100"/>
              </a:spcAft>
              <a:buClr>
                <a:schemeClr val="bg1"/>
              </a:buClr>
            </a:pPr>
            <a:r>
              <a:rPr lang="en-US" sz="1800" dirty="0" smtClean="0">
                <a:solidFill>
                  <a:srgbClr val="FFFFFF"/>
                </a:solidFill>
              </a:rPr>
              <a:t>American Legislative Exchange Council (ALEC): </a:t>
            </a:r>
            <a:r>
              <a:rPr lang="en-US" sz="1800" i="1" dirty="0" smtClean="0">
                <a:solidFill>
                  <a:srgbClr val="FFFFFF"/>
                </a:solidFill>
              </a:rPr>
              <a:t>Rich States, Poor States </a:t>
            </a:r>
            <a:r>
              <a:rPr lang="en-US" sz="1800" dirty="0" smtClean="0">
                <a:solidFill>
                  <a:srgbClr val="FFFFFF"/>
                </a:solidFill>
              </a:rPr>
              <a:t>and the ALEC–Laffer Economic Outlook Ranking</a:t>
            </a:r>
          </a:p>
          <a:p>
            <a:pPr marL="457200">
              <a:lnSpc>
                <a:spcPct val="120000"/>
              </a:lnSpc>
              <a:spcAft>
                <a:spcPts val="2100"/>
              </a:spcAft>
              <a:buClr>
                <a:schemeClr val="bg1"/>
              </a:buClr>
            </a:pPr>
            <a:r>
              <a:rPr lang="en-US" sz="1800" dirty="0" smtClean="0">
                <a:solidFill>
                  <a:srgbClr val="FFFFFF"/>
                </a:solidFill>
              </a:rPr>
              <a:t>The Tax Foundation’s </a:t>
            </a:r>
            <a:r>
              <a:rPr lang="en-US" sz="1800" i="1" dirty="0" smtClean="0">
                <a:solidFill>
                  <a:srgbClr val="FFFFFF"/>
                </a:solidFill>
              </a:rPr>
              <a:t>State Business Tax Climate Index</a:t>
            </a:r>
            <a:r>
              <a:rPr lang="en-US" sz="1800" dirty="0" smtClean="0">
                <a:solidFill>
                  <a:srgbClr val="FFFFFF"/>
                </a:solidFill>
              </a:rPr>
              <a:t> </a:t>
            </a:r>
            <a:endParaRPr lang="en-US" sz="1800" dirty="0">
              <a:solidFill>
                <a:srgbClr val="FFFFFF"/>
              </a:solidFill>
            </a:endParaRPr>
          </a:p>
          <a:p>
            <a:pPr marL="457200">
              <a:lnSpc>
                <a:spcPct val="120000"/>
              </a:lnSpc>
              <a:spcAft>
                <a:spcPts val="2100"/>
              </a:spcAft>
              <a:buClr>
                <a:schemeClr val="bg1"/>
              </a:buClr>
            </a:pPr>
            <a:r>
              <a:rPr lang="en-US" sz="1800" dirty="0" smtClean="0">
                <a:solidFill>
                  <a:srgbClr val="FFFFFF"/>
                </a:solidFill>
              </a:rPr>
              <a:t>Others: Small Business and Entrepreneurship Council, Beacon Hill Institute, Site Selection Magazine’s </a:t>
            </a:r>
            <a:r>
              <a:rPr lang="en-US" sz="1800" i="1" dirty="0" smtClean="0">
                <a:solidFill>
                  <a:srgbClr val="FFFFFF"/>
                </a:solidFill>
              </a:rPr>
              <a:t>Business Climate Rankings</a:t>
            </a:r>
            <a:r>
              <a:rPr lang="en-US" sz="1800" dirty="0" smtClean="0">
                <a:solidFill>
                  <a:srgbClr val="FFFFFF"/>
                </a:solidFill>
              </a:rPr>
              <a:t>, Forbes’ </a:t>
            </a:r>
            <a:r>
              <a:rPr lang="en-US" sz="1800" i="1" dirty="0" smtClean="0">
                <a:solidFill>
                  <a:srgbClr val="FFFFFF"/>
                </a:solidFill>
              </a:rPr>
              <a:t>Best Places</a:t>
            </a:r>
            <a:r>
              <a:rPr lang="en-US" sz="1800" dirty="0" smtClean="0">
                <a:solidFill>
                  <a:srgbClr val="FFFFFF"/>
                </a:solidFill>
              </a:rPr>
              <a:t>, CNBC’s </a:t>
            </a:r>
            <a:r>
              <a:rPr lang="en-US" sz="1800" i="1" dirty="0" smtClean="0">
                <a:solidFill>
                  <a:srgbClr val="FFFFFF"/>
                </a:solidFill>
              </a:rPr>
              <a:t>Top States for Business</a:t>
            </a:r>
            <a:r>
              <a:rPr lang="en-US" sz="1800" dirty="0" smtClean="0">
                <a:solidFill>
                  <a:srgbClr val="FFFFFF"/>
                </a:solidFill>
              </a:rPr>
              <a:t> </a:t>
            </a:r>
            <a:endParaRPr lang="en-US" sz="1800" dirty="0">
              <a:solidFill>
                <a:srgbClr val="FFFFFF"/>
              </a:solidFill>
            </a:endParaRPr>
          </a:p>
        </p:txBody>
      </p:sp>
      <p:sp>
        <p:nvSpPr>
          <p:cNvPr id="10" name="Title 2"/>
          <p:cNvSpPr>
            <a:spLocks noGrp="1"/>
          </p:cNvSpPr>
          <p:nvPr>
            <p:ph type="title"/>
          </p:nvPr>
        </p:nvSpPr>
        <p:spPr>
          <a:xfrm>
            <a:off x="0" y="413407"/>
            <a:ext cx="8686800" cy="477054"/>
          </a:xfrm>
          <a:solidFill>
            <a:srgbClr val="CD2F1E"/>
          </a:solidFill>
        </p:spPr>
        <p:txBody>
          <a:bodyPr lIns="548640" tIns="0" rIns="91440" bIns="45720" anchor="ctr" anchorCtr="0">
            <a:spAutoFit/>
          </a:bodyPr>
          <a:lstStyle/>
          <a:p>
            <a:pPr algn="l"/>
            <a:r>
              <a:rPr lang="en-US" dirty="0" smtClean="0">
                <a:solidFill>
                  <a:schemeClr val="bg1"/>
                </a:solidFill>
              </a:rPr>
              <a:t>The State Business Climate Rankings</a:t>
            </a:r>
            <a:endParaRPr lang="en-US" dirty="0">
              <a:solidFill>
                <a:schemeClr val="bg1"/>
              </a:solidFill>
            </a:endParaRPr>
          </a:p>
        </p:txBody>
      </p:sp>
      <p:sp>
        <p:nvSpPr>
          <p:cNvPr id="5" name="Title 2"/>
          <p:cNvSpPr txBox="1">
            <a:spLocks/>
          </p:cNvSpPr>
          <p:nvPr/>
        </p:nvSpPr>
        <p:spPr>
          <a:xfrm>
            <a:off x="0" y="955964"/>
            <a:ext cx="7680960" cy="644236"/>
          </a:xfrm>
          <a:prstGeom prst="rect">
            <a:avLst/>
          </a:prstGeom>
          <a:noFill/>
        </p:spPr>
        <p:txBody>
          <a:bodyPr lIns="548640" tIns="91440" bIns="137160" anchor="ctr" anchorCtr="0"/>
          <a:lstStyle>
            <a:lvl1pPr algn="ctr" defTabSz="457200" rtl="0" eaLnBrk="1" fontAlgn="base" hangingPunct="1">
              <a:spcBef>
                <a:spcPct val="0"/>
              </a:spcBef>
              <a:spcAft>
                <a:spcPct val="0"/>
              </a:spcAft>
              <a:defRPr sz="2800" kern="1200">
                <a:solidFill>
                  <a:schemeClr val="tx1"/>
                </a:solidFill>
                <a:latin typeface="Arial"/>
                <a:ea typeface="ＭＳ Ｐゴシック" pitchFamily="-65" charset="-128"/>
                <a:cs typeface="Arial"/>
              </a:defRPr>
            </a:lvl1pPr>
            <a:lvl2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sz="2400" dirty="0" smtClean="0">
                <a:solidFill>
                  <a:srgbClr val="FFFFFF"/>
                </a:solidFill>
              </a:rPr>
              <a:t>Some more explicitly promote the right’s agenda than others </a:t>
            </a:r>
            <a:endParaRPr lang="en-US" sz="2400" dirty="0">
              <a:solidFill>
                <a:srgbClr val="FFFFFF"/>
              </a:solidFill>
            </a:endParaRPr>
          </a:p>
        </p:txBody>
      </p:sp>
      <p:pic>
        <p:nvPicPr>
          <p:cNvPr id="4098" name="Picture 2" descr="C:\Users\PF\Documents\Bus Climate Rankings Web Site\9-Graphics\P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209800"/>
            <a:ext cx="2780468" cy="308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a:xfrm>
            <a:off x="0" y="413407"/>
            <a:ext cx="8686800" cy="477054"/>
          </a:xfrm>
          <a:solidFill>
            <a:srgbClr val="CD2F1E"/>
          </a:solidFill>
        </p:spPr>
        <p:txBody>
          <a:bodyPr lIns="548640" tIns="0" rIns="91440" bIns="45720" anchor="ctr" anchorCtr="0">
            <a:spAutoFit/>
          </a:bodyPr>
          <a:lstStyle/>
          <a:p>
            <a:pPr algn="l"/>
            <a:r>
              <a:rPr lang="en-US" dirty="0" smtClean="0">
                <a:solidFill>
                  <a:schemeClr val="bg1"/>
                </a:solidFill>
              </a:rPr>
              <a:t>What’s Behind the Rankings?</a:t>
            </a:r>
            <a:endParaRPr lang="en-US" dirty="0">
              <a:solidFill>
                <a:schemeClr val="bg1"/>
              </a:solidFill>
            </a:endParaRPr>
          </a:p>
        </p:txBody>
      </p:sp>
      <p:pic>
        <p:nvPicPr>
          <p:cNvPr id="7" name="Picture 2" descr="C:\Users\PF\Documents\Bus Climate Rankings Web Site\9-Graphics\RubeGoldbe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060001"/>
            <a:ext cx="3609574" cy="32004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p:cNvSpPr>
            <a:spLocks noGrp="1"/>
          </p:cNvSpPr>
          <p:nvPr>
            <p:ph idx="1"/>
          </p:nvPr>
        </p:nvSpPr>
        <p:spPr>
          <a:xfrm>
            <a:off x="76200" y="1219200"/>
            <a:ext cx="5105400" cy="5187574"/>
          </a:xfrm>
        </p:spPr>
        <p:txBody>
          <a:bodyPr wrap="square" bIns="137160" numCol="1">
            <a:spAutoFit/>
          </a:bodyPr>
          <a:lstStyle/>
          <a:p>
            <a:pPr marL="457200">
              <a:lnSpc>
                <a:spcPct val="120000"/>
              </a:lnSpc>
              <a:spcAft>
                <a:spcPts val="2100"/>
              </a:spcAft>
              <a:buClr>
                <a:schemeClr val="bg1"/>
              </a:buClr>
            </a:pPr>
            <a:r>
              <a:rPr lang="en-US" sz="1800" dirty="0" smtClean="0">
                <a:solidFill>
                  <a:srgbClr val="FFFFFF"/>
                </a:solidFill>
              </a:rPr>
              <a:t>All are </a:t>
            </a:r>
            <a:r>
              <a:rPr lang="en-US" sz="1800" b="1" dirty="0" smtClean="0">
                <a:solidFill>
                  <a:srgbClr val="FFFFFF"/>
                </a:solidFill>
              </a:rPr>
              <a:t>index numbers</a:t>
            </a:r>
            <a:r>
              <a:rPr lang="en-US" sz="1800" dirty="0" smtClean="0">
                <a:solidFill>
                  <a:srgbClr val="FFFFFF"/>
                </a:solidFill>
              </a:rPr>
              <a:t>, combining disparate variables into one number and then ranking the states. </a:t>
            </a:r>
          </a:p>
          <a:p>
            <a:pPr marL="457200">
              <a:lnSpc>
                <a:spcPct val="120000"/>
              </a:lnSpc>
              <a:spcAft>
                <a:spcPts val="2100"/>
              </a:spcAft>
              <a:buClr>
                <a:schemeClr val="bg1"/>
              </a:buClr>
            </a:pPr>
            <a:r>
              <a:rPr lang="en-US" sz="1800" b="1" dirty="0">
                <a:solidFill>
                  <a:srgbClr val="FFFFFF"/>
                </a:solidFill>
              </a:rPr>
              <a:t>Biases</a:t>
            </a:r>
            <a:r>
              <a:rPr lang="en-US" sz="1800" dirty="0">
                <a:solidFill>
                  <a:srgbClr val="FFFFFF"/>
                </a:solidFill>
              </a:rPr>
              <a:t> are easily built into the index.</a:t>
            </a:r>
          </a:p>
          <a:p>
            <a:pPr marL="457200">
              <a:lnSpc>
                <a:spcPct val="120000"/>
              </a:lnSpc>
              <a:spcAft>
                <a:spcPts val="2100"/>
              </a:spcAft>
              <a:buClr>
                <a:schemeClr val="bg1"/>
              </a:buClr>
            </a:pPr>
            <a:r>
              <a:rPr lang="en-US" sz="1800" dirty="0" smtClean="0">
                <a:solidFill>
                  <a:srgbClr val="FFFFFF"/>
                </a:solidFill>
              </a:rPr>
              <a:t>The variables used are often </a:t>
            </a:r>
            <a:r>
              <a:rPr lang="en-US" sz="1800" b="1" dirty="0" smtClean="0">
                <a:solidFill>
                  <a:srgbClr val="FFFFFF"/>
                </a:solidFill>
              </a:rPr>
              <a:t>poorly chosen.</a:t>
            </a:r>
          </a:p>
          <a:p>
            <a:pPr marL="457200">
              <a:lnSpc>
                <a:spcPct val="120000"/>
              </a:lnSpc>
              <a:spcAft>
                <a:spcPts val="2100"/>
              </a:spcAft>
              <a:buClr>
                <a:schemeClr val="bg1"/>
              </a:buClr>
            </a:pPr>
            <a:r>
              <a:rPr lang="en-US" sz="1800" dirty="0" smtClean="0">
                <a:solidFill>
                  <a:srgbClr val="FFFFFF"/>
                </a:solidFill>
              </a:rPr>
              <a:t>The measures are </a:t>
            </a:r>
            <a:r>
              <a:rPr lang="en-US" sz="1800" b="1" dirty="0" smtClean="0">
                <a:solidFill>
                  <a:srgbClr val="FFFFFF"/>
                </a:solidFill>
              </a:rPr>
              <a:t>arbitrarily weighted </a:t>
            </a:r>
            <a:r>
              <a:rPr lang="en-US" sz="1800" dirty="0" smtClean="0">
                <a:solidFill>
                  <a:srgbClr val="FFFFFF"/>
                </a:solidFill>
              </a:rPr>
              <a:t>to produce the index.</a:t>
            </a:r>
          </a:p>
          <a:p>
            <a:pPr marL="457200">
              <a:lnSpc>
                <a:spcPct val="120000"/>
              </a:lnSpc>
              <a:spcAft>
                <a:spcPts val="2100"/>
              </a:spcAft>
              <a:buClr>
                <a:schemeClr val="bg1"/>
              </a:buClr>
            </a:pPr>
            <a:r>
              <a:rPr lang="en-US" sz="1800" dirty="0" smtClean="0">
                <a:solidFill>
                  <a:srgbClr val="FFFFFF"/>
                </a:solidFill>
              </a:rPr>
              <a:t>They are </a:t>
            </a:r>
            <a:r>
              <a:rPr lang="en-US" sz="1800" b="1" dirty="0" smtClean="0">
                <a:solidFill>
                  <a:srgbClr val="FFFFFF"/>
                </a:solidFill>
              </a:rPr>
              <a:t>poor predictors </a:t>
            </a:r>
            <a:r>
              <a:rPr lang="en-US" sz="1800" dirty="0" smtClean="0">
                <a:solidFill>
                  <a:srgbClr val="FFFFFF"/>
                </a:solidFill>
              </a:rPr>
              <a:t>of performance</a:t>
            </a:r>
          </a:p>
          <a:p>
            <a:pPr marL="457200">
              <a:lnSpc>
                <a:spcPct val="120000"/>
              </a:lnSpc>
              <a:spcAft>
                <a:spcPts val="2100"/>
              </a:spcAft>
              <a:buClr>
                <a:schemeClr val="bg1"/>
              </a:buClr>
            </a:pPr>
            <a:r>
              <a:rPr lang="en-US" sz="1800" dirty="0" smtClean="0">
                <a:solidFill>
                  <a:srgbClr val="FFFFFF"/>
                </a:solidFill>
              </a:rPr>
              <a:t>They promote an anti-government agenda </a:t>
            </a:r>
            <a:r>
              <a:rPr lang="en-US" sz="1800" b="1" dirty="0" smtClean="0">
                <a:solidFill>
                  <a:srgbClr val="FFFFFF"/>
                </a:solidFill>
              </a:rPr>
              <a:t>counterproductive</a:t>
            </a:r>
            <a:r>
              <a:rPr lang="en-US" sz="1800" dirty="0" smtClean="0">
                <a:solidFill>
                  <a:srgbClr val="FFFFFF"/>
                </a:solidFill>
              </a:rPr>
              <a:t> to state prosperity.  </a:t>
            </a:r>
            <a:endParaRPr lang="en-US" sz="1800" dirty="0">
              <a:solidFill>
                <a:srgbClr val="FFFFFF"/>
              </a:solidFill>
            </a:endParaRPr>
          </a:p>
        </p:txBody>
      </p:sp>
    </p:spTree>
    <p:extLst>
      <p:ext uri="{BB962C8B-B14F-4D97-AF65-F5344CB8AC3E}">
        <p14:creationId xmlns:p14="http://schemas.microsoft.com/office/powerpoint/2010/main" val="36190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bwMode="auto">
          <a:xfrm>
            <a:off x="304800" y="1146518"/>
            <a:ext cx="3606800" cy="4038600"/>
          </a:xfrm>
          <a:prstGeom prst="rect">
            <a:avLst/>
          </a:prstGeom>
          <a:noFill/>
          <a:ln>
            <a:miter lim="800000"/>
            <a:headEnd/>
            <a:tailEnd/>
          </a:ln>
        </p:spPr>
        <p:txBody>
          <a:bodyPr vert="horz" wrap="square" lIns="91440" tIns="45720" rIns="274320" bIns="45720" numCol="1" anchor="t" anchorCtr="0" compatLnSpc="1">
            <a:prstTxWarp prst="textNoShape">
              <a:avLst/>
            </a:prstTxWarp>
          </a:bodyPr>
          <a:lstStyle/>
          <a:p>
            <a:pPr>
              <a:lnSpc>
                <a:spcPct val="110000"/>
              </a:lnSpc>
              <a:spcBef>
                <a:spcPct val="20000"/>
              </a:spcBef>
              <a:spcAft>
                <a:spcPts val="600"/>
              </a:spcAft>
              <a:defRPr/>
            </a:pPr>
            <a:r>
              <a:rPr lang="en-US" sz="2200" b="1" dirty="0" smtClean="0">
                <a:solidFill>
                  <a:schemeClr val="bg1"/>
                </a:solidFill>
                <a:latin typeface="Arial"/>
                <a:cs typeface="Arial"/>
              </a:rPr>
              <a:t>Purpose</a:t>
            </a:r>
          </a:p>
          <a:p>
            <a:pPr>
              <a:lnSpc>
                <a:spcPct val="120000"/>
              </a:lnSpc>
              <a:spcBef>
                <a:spcPct val="20000"/>
              </a:spcBef>
              <a:spcAft>
                <a:spcPts val="1200"/>
              </a:spcAft>
              <a:defRPr/>
            </a:pPr>
            <a:r>
              <a:rPr lang="en-US" dirty="0" smtClean="0">
                <a:solidFill>
                  <a:schemeClr val="bg1"/>
                </a:solidFill>
                <a:latin typeface="Arial"/>
                <a:cs typeface="Arial"/>
              </a:rPr>
              <a:t>To </a:t>
            </a:r>
            <a:r>
              <a:rPr lang="en-US" dirty="0">
                <a:solidFill>
                  <a:schemeClr val="bg1"/>
                </a:solidFill>
                <a:latin typeface="Arial"/>
                <a:cs typeface="Arial"/>
              </a:rPr>
              <a:t>present the real story behind </a:t>
            </a:r>
            <a:r>
              <a:rPr lang="en-US" dirty="0" smtClean="0">
                <a:solidFill>
                  <a:schemeClr val="bg1"/>
                </a:solidFill>
                <a:latin typeface="Arial"/>
                <a:cs typeface="Arial"/>
              </a:rPr>
              <a:t>state </a:t>
            </a:r>
            <a:r>
              <a:rPr lang="en-US" dirty="0">
                <a:solidFill>
                  <a:schemeClr val="bg1"/>
                </a:solidFill>
                <a:latin typeface="Arial"/>
                <a:cs typeface="Arial"/>
              </a:rPr>
              <a:t>business climate rankings and explain how states can promote long term growth and broadly shared prosperity. </a:t>
            </a:r>
            <a:endParaRPr lang="en-US" dirty="0" smtClean="0">
              <a:solidFill>
                <a:schemeClr val="bg1"/>
              </a:solidFill>
              <a:latin typeface="Arial"/>
              <a:cs typeface="Arial"/>
            </a:endParaRPr>
          </a:p>
          <a:p>
            <a:pPr>
              <a:lnSpc>
                <a:spcPct val="120000"/>
              </a:lnSpc>
              <a:spcBef>
                <a:spcPct val="20000"/>
              </a:spcBef>
              <a:spcAft>
                <a:spcPts val="1200"/>
              </a:spcAft>
              <a:defRPr/>
            </a:pPr>
            <a:r>
              <a:rPr lang="en-US" sz="2200" b="1" dirty="0">
                <a:solidFill>
                  <a:schemeClr val="bg1"/>
                </a:solidFill>
                <a:latin typeface="Arial"/>
                <a:cs typeface="Arial"/>
              </a:rPr>
              <a:t>Audience</a:t>
            </a:r>
          </a:p>
          <a:p>
            <a:pPr>
              <a:lnSpc>
                <a:spcPct val="120000"/>
              </a:lnSpc>
              <a:spcBef>
                <a:spcPct val="20000"/>
              </a:spcBef>
              <a:spcAft>
                <a:spcPts val="1200"/>
              </a:spcAft>
              <a:defRPr/>
            </a:pPr>
            <a:r>
              <a:rPr lang="en-US" dirty="0" smtClean="0">
                <a:solidFill>
                  <a:schemeClr val="bg1"/>
                </a:solidFill>
                <a:latin typeface="Arial"/>
                <a:cs typeface="Arial"/>
              </a:rPr>
              <a:t>SPP groups and their allies, the media, public policy makers</a:t>
            </a:r>
          </a:p>
          <a:p>
            <a:pPr>
              <a:lnSpc>
                <a:spcPct val="120000"/>
              </a:lnSpc>
              <a:spcBef>
                <a:spcPct val="20000"/>
              </a:spcBef>
              <a:spcAft>
                <a:spcPts val="1200"/>
              </a:spcAft>
              <a:defRPr/>
            </a:pPr>
            <a:endParaRPr lang="en-US" sz="2200" dirty="0" smtClean="0">
              <a:solidFill>
                <a:schemeClr val="bg1"/>
              </a:solidFill>
              <a:latin typeface="Arial"/>
              <a:cs typeface="Arial"/>
            </a:endParaRPr>
          </a:p>
        </p:txBody>
      </p:sp>
      <p:sp>
        <p:nvSpPr>
          <p:cNvPr id="10" name="Title 2"/>
          <p:cNvSpPr>
            <a:spLocks noGrp="1"/>
          </p:cNvSpPr>
          <p:nvPr>
            <p:ph type="title"/>
          </p:nvPr>
        </p:nvSpPr>
        <p:spPr>
          <a:xfrm>
            <a:off x="5562" y="413407"/>
            <a:ext cx="8686800" cy="477054"/>
          </a:xfrm>
          <a:solidFill>
            <a:srgbClr val="CD2F1E"/>
          </a:solidFill>
        </p:spPr>
        <p:txBody>
          <a:bodyPr lIns="548640" tIns="0" rIns="91440" bIns="45720" anchor="ctr" anchorCtr="0">
            <a:spAutoFit/>
          </a:bodyPr>
          <a:lstStyle/>
          <a:p>
            <a:pPr algn="l"/>
            <a:r>
              <a:rPr lang="en-US" dirty="0" smtClean="0">
                <a:solidFill>
                  <a:schemeClr val="bg1"/>
                </a:solidFill>
              </a:rPr>
              <a:t>Grading the States Web Site</a:t>
            </a:r>
            <a:endParaRPr lang="en-US" dirty="0">
              <a:solidFill>
                <a:schemeClr val="bg1"/>
              </a:solidFill>
            </a:endParaRPr>
          </a:p>
        </p:txBody>
      </p:sp>
      <p:sp>
        <p:nvSpPr>
          <p:cNvPr id="13" name="TextBox 12"/>
          <p:cNvSpPr txBox="1"/>
          <p:nvPr/>
        </p:nvSpPr>
        <p:spPr>
          <a:xfrm>
            <a:off x="5632703" y="3483602"/>
            <a:ext cx="2362200" cy="369332"/>
          </a:xfrm>
          <a:prstGeom prst="rect">
            <a:avLst/>
          </a:prstGeom>
          <a:noFill/>
        </p:spPr>
        <p:txBody>
          <a:bodyPr wrap="square" rtlCol="0">
            <a:spAutoFit/>
          </a:bodyPr>
          <a:lstStyle/>
          <a:p>
            <a:pPr algn="ctr"/>
            <a:r>
              <a:rPr lang="en-US" dirty="0" smtClean="0">
                <a:solidFill>
                  <a:srgbClr val="BFBFBF"/>
                </a:solidFill>
              </a:rPr>
              <a:t>Image/Chart/Graph</a:t>
            </a:r>
            <a:endParaRPr lang="en-US" dirty="0">
              <a:solidFill>
                <a:srgbClr val="BFBFBF"/>
              </a:solidFill>
            </a:endParaRPr>
          </a:p>
        </p:txBody>
      </p:sp>
      <p:pic>
        <p:nvPicPr>
          <p:cNvPr id="1026" name="Picture 2" descr="C:\Users\PF\Documents\Bus Climate Rankings Web Site\9-Graphics\Final\WhyBCRf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822" y="1226236"/>
            <a:ext cx="4267199" cy="38791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txBox="1">
            <a:spLocks/>
          </p:cNvSpPr>
          <p:nvPr/>
        </p:nvSpPr>
        <p:spPr>
          <a:xfrm>
            <a:off x="609600" y="5486400"/>
            <a:ext cx="7680960" cy="644236"/>
          </a:xfrm>
          <a:prstGeom prst="rect">
            <a:avLst/>
          </a:prstGeom>
          <a:solidFill>
            <a:schemeClr val="tx2">
              <a:lumMod val="20000"/>
              <a:lumOff val="80000"/>
            </a:schemeClr>
          </a:solidFill>
        </p:spPr>
        <p:txBody>
          <a:bodyPr lIns="548640" tIns="91440" bIns="137160" anchor="ctr" anchorCtr="0"/>
          <a:lstStyle>
            <a:lvl1pPr algn="ctr" defTabSz="457200" rtl="0" eaLnBrk="1" fontAlgn="base" hangingPunct="1">
              <a:spcBef>
                <a:spcPct val="0"/>
              </a:spcBef>
              <a:spcAft>
                <a:spcPct val="0"/>
              </a:spcAft>
              <a:defRPr sz="2800" kern="1200">
                <a:solidFill>
                  <a:schemeClr val="tx1"/>
                </a:solidFill>
                <a:latin typeface="Arial"/>
                <a:ea typeface="ＭＳ Ｐゴシック" pitchFamily="-65" charset="-128"/>
                <a:cs typeface="Arial"/>
              </a:defRPr>
            </a:lvl1pPr>
            <a:lvl2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sz="2400" dirty="0">
                <a:solidFill>
                  <a:schemeClr val="bg1"/>
                </a:solidFill>
                <a:hlinkClick r:id="rId4"/>
              </a:rPr>
              <a:t>http://</a:t>
            </a:r>
            <a:r>
              <a:rPr lang="en-US" sz="2400" dirty="0" smtClean="0">
                <a:solidFill>
                  <a:schemeClr val="bg1"/>
                </a:solidFill>
                <a:hlinkClick r:id="rId4"/>
              </a:rPr>
              <a:t>www.gradingstates.org</a:t>
            </a:r>
            <a:r>
              <a:rPr lang="en-US" sz="2400" dirty="0" smtClean="0">
                <a:solidFill>
                  <a:schemeClr val="bg1"/>
                </a:solidFill>
              </a:rPr>
              <a:t>   </a:t>
            </a:r>
            <a:endParaRPr lang="en-US" sz="2400" dirty="0">
              <a:solidFill>
                <a:schemeClr val="bg1"/>
              </a:solidFill>
            </a:endParaRPr>
          </a:p>
        </p:txBody>
      </p:sp>
    </p:spTree>
    <p:extLst>
      <p:ext uri="{BB962C8B-B14F-4D97-AF65-F5344CB8AC3E}">
        <p14:creationId xmlns:p14="http://schemas.microsoft.com/office/powerpoint/2010/main" val="395551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a:spLocks noGrp="1"/>
          </p:cNvSpPr>
          <p:nvPr>
            <p:ph type="title"/>
          </p:nvPr>
        </p:nvSpPr>
        <p:spPr>
          <a:xfrm>
            <a:off x="0" y="444184"/>
            <a:ext cx="8686800" cy="415498"/>
          </a:xfrm>
          <a:solidFill>
            <a:srgbClr val="CD2F1E"/>
          </a:solidFill>
        </p:spPr>
        <p:txBody>
          <a:bodyPr lIns="548640" tIns="0" rIns="91440" bIns="45720" anchor="ctr" anchorCtr="0">
            <a:spAutoFit/>
          </a:bodyPr>
          <a:lstStyle/>
          <a:p>
            <a:pPr algn="l"/>
            <a:r>
              <a:rPr lang="en-US" sz="2400" dirty="0">
                <a:solidFill>
                  <a:srgbClr val="FFFFFF"/>
                </a:solidFill>
              </a:rPr>
              <a:t>Beacon Hill Institute: Overall Index and 8 </a:t>
            </a:r>
            <a:r>
              <a:rPr lang="en-US" sz="2400" dirty="0" smtClean="0">
                <a:solidFill>
                  <a:srgbClr val="FFFFFF"/>
                </a:solidFill>
              </a:rPr>
              <a:t>Sub-Indexes</a:t>
            </a:r>
            <a:endParaRPr lang="en-US" sz="24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8" y="1188412"/>
            <a:ext cx="7920251" cy="243620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49" y="3673793"/>
            <a:ext cx="7920251" cy="250825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895599"/>
            <a:ext cx="6815239" cy="1861807"/>
          </a:xfrm>
          <a:prstGeom prst="rect">
            <a:avLst/>
          </a:prstGeom>
        </p:spPr>
      </p:pic>
      <p:cxnSp>
        <p:nvCxnSpPr>
          <p:cNvPr id="6" name="Straight Arrow Connector 5"/>
          <p:cNvCxnSpPr/>
          <p:nvPr/>
        </p:nvCxnSpPr>
        <p:spPr>
          <a:xfrm flipH="1">
            <a:off x="2667000" y="4757406"/>
            <a:ext cx="533400" cy="1186194"/>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2304473" y="5902036"/>
            <a:ext cx="457200" cy="381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2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294640" y="1295400"/>
            <a:ext cx="8381999" cy="4339650"/>
          </a:xfrm>
        </p:spPr>
        <p:txBody>
          <a:bodyPr wrap="square" bIns="137160" numCol="1">
            <a:spAutoFit/>
          </a:bodyPr>
          <a:lstStyle/>
          <a:p>
            <a:pPr marL="457200">
              <a:lnSpc>
                <a:spcPct val="120000"/>
              </a:lnSpc>
              <a:spcAft>
                <a:spcPts val="600"/>
              </a:spcAft>
              <a:buClr>
                <a:schemeClr val="bg1"/>
              </a:buClr>
            </a:pPr>
            <a:r>
              <a:rPr lang="en-US" sz="2000" b="1" dirty="0" smtClean="0">
                <a:solidFill>
                  <a:srgbClr val="FFFFFF"/>
                </a:solidFill>
              </a:rPr>
              <a:t>Index </a:t>
            </a:r>
            <a:r>
              <a:rPr lang="en-US" sz="2000" b="1" dirty="0">
                <a:solidFill>
                  <a:srgbClr val="FFFFFF"/>
                </a:solidFill>
              </a:rPr>
              <a:t>Numbers Conceal </a:t>
            </a:r>
            <a:r>
              <a:rPr lang="en-US" sz="2000" b="1" dirty="0" smtClean="0">
                <a:solidFill>
                  <a:srgbClr val="FFFFFF"/>
                </a:solidFill>
              </a:rPr>
              <a:t>Bias</a:t>
            </a:r>
          </a:p>
          <a:p>
            <a:pPr marL="514350" lvl="1">
              <a:lnSpc>
                <a:spcPct val="120000"/>
              </a:lnSpc>
              <a:spcAft>
                <a:spcPts val="1200"/>
              </a:spcAft>
              <a:buClr>
                <a:schemeClr val="bg1"/>
              </a:buClr>
            </a:pPr>
            <a:r>
              <a:rPr lang="en-US" sz="1500" dirty="0">
                <a:solidFill>
                  <a:srgbClr val="FFFFFF"/>
                </a:solidFill>
              </a:rPr>
              <a:t>Go to </a:t>
            </a:r>
            <a:r>
              <a:rPr lang="en-US" sz="1500" u="sng" dirty="0">
                <a:solidFill>
                  <a:srgbClr val="FFFFFF"/>
                </a:solidFill>
              </a:rPr>
              <a:t>The SBEC’s Small Business Policy Index</a:t>
            </a:r>
            <a:r>
              <a:rPr lang="en-US" sz="1500" dirty="0">
                <a:solidFill>
                  <a:srgbClr val="FFFFFF"/>
                </a:solidFill>
              </a:rPr>
              <a:t>. Then </a:t>
            </a:r>
            <a:r>
              <a:rPr lang="en-US" sz="1500" u="sng" dirty="0">
                <a:solidFill>
                  <a:srgbClr val="FFFFFF"/>
                </a:solidFill>
              </a:rPr>
              <a:t>Anatomy of the </a:t>
            </a:r>
            <a:r>
              <a:rPr lang="en-US" sz="1500" u="sng" dirty="0" smtClean="0">
                <a:solidFill>
                  <a:srgbClr val="FFFFFF"/>
                </a:solidFill>
              </a:rPr>
              <a:t>SBPI</a:t>
            </a:r>
          </a:p>
          <a:p>
            <a:pPr marL="514350" lvl="1">
              <a:lnSpc>
                <a:spcPct val="120000"/>
              </a:lnSpc>
              <a:spcAft>
                <a:spcPts val="1800"/>
              </a:spcAft>
              <a:buClr>
                <a:schemeClr val="bg1"/>
              </a:buClr>
            </a:pPr>
            <a:r>
              <a:rPr lang="en-US" sz="1500" dirty="0" smtClean="0">
                <a:solidFill>
                  <a:srgbClr val="FFFFFF"/>
                </a:solidFill>
              </a:rPr>
              <a:t>Go </a:t>
            </a:r>
            <a:r>
              <a:rPr lang="en-US" sz="1500" dirty="0">
                <a:solidFill>
                  <a:srgbClr val="FFFFFF"/>
                </a:solidFill>
              </a:rPr>
              <a:t>to </a:t>
            </a:r>
            <a:r>
              <a:rPr lang="en-US" sz="1500" u="sng" dirty="0">
                <a:solidFill>
                  <a:srgbClr val="FFFFFF"/>
                </a:solidFill>
              </a:rPr>
              <a:t>What Really Drives the SBPI</a:t>
            </a:r>
          </a:p>
          <a:p>
            <a:pPr marL="457200">
              <a:lnSpc>
                <a:spcPct val="120000"/>
              </a:lnSpc>
              <a:spcBef>
                <a:spcPts val="600"/>
              </a:spcBef>
              <a:spcAft>
                <a:spcPts val="600"/>
              </a:spcAft>
              <a:buClr>
                <a:schemeClr val="bg1"/>
              </a:buClr>
            </a:pPr>
            <a:r>
              <a:rPr lang="en-US" sz="2000" b="1" dirty="0">
                <a:solidFill>
                  <a:srgbClr val="FFFFFF"/>
                </a:solidFill>
              </a:rPr>
              <a:t>Poorly Chosen Variables are </a:t>
            </a:r>
            <a:r>
              <a:rPr lang="en-US" sz="2000" b="1" dirty="0" smtClean="0">
                <a:solidFill>
                  <a:srgbClr val="FFFFFF"/>
                </a:solidFill>
              </a:rPr>
              <a:t>Common</a:t>
            </a:r>
          </a:p>
          <a:p>
            <a:pPr marL="514350" lvl="1">
              <a:lnSpc>
                <a:spcPct val="120000"/>
              </a:lnSpc>
              <a:spcAft>
                <a:spcPts val="600"/>
              </a:spcAft>
              <a:buClr>
                <a:schemeClr val="bg1"/>
              </a:buClr>
            </a:pPr>
            <a:r>
              <a:rPr lang="en-US" sz="1500" dirty="0">
                <a:solidFill>
                  <a:srgbClr val="FFFFFF"/>
                </a:solidFill>
              </a:rPr>
              <a:t>Go to </a:t>
            </a:r>
            <a:r>
              <a:rPr lang="en-US" sz="1500" u="sng" dirty="0">
                <a:solidFill>
                  <a:srgbClr val="FFFFFF"/>
                </a:solidFill>
              </a:rPr>
              <a:t>The Tax Foundation’s State Business Tax Climate </a:t>
            </a:r>
            <a:r>
              <a:rPr lang="en-US" sz="1500" u="sng" dirty="0" smtClean="0">
                <a:solidFill>
                  <a:srgbClr val="FFFFFF"/>
                </a:solidFill>
              </a:rPr>
              <a:t>Index</a:t>
            </a:r>
            <a:r>
              <a:rPr lang="en-US" sz="1500" dirty="0" smtClean="0">
                <a:solidFill>
                  <a:srgbClr val="FFFFFF"/>
                </a:solidFill>
              </a:rPr>
              <a:t>, </a:t>
            </a:r>
            <a:r>
              <a:rPr lang="en-US" sz="1500" dirty="0">
                <a:solidFill>
                  <a:srgbClr val="FFFFFF"/>
                </a:solidFill>
              </a:rPr>
              <a:t>then </a:t>
            </a:r>
            <a:r>
              <a:rPr lang="en-US" sz="1500" u="sng" dirty="0">
                <a:solidFill>
                  <a:srgbClr val="FFFFFF"/>
                </a:solidFill>
              </a:rPr>
              <a:t>Anatomy of the </a:t>
            </a:r>
            <a:r>
              <a:rPr lang="en-US" sz="1500" u="sng" dirty="0" smtClean="0">
                <a:solidFill>
                  <a:srgbClr val="FFFFFF"/>
                </a:solidFill>
              </a:rPr>
              <a:t>SBTCI</a:t>
            </a:r>
            <a:r>
              <a:rPr lang="en-US" sz="1500" dirty="0" smtClean="0">
                <a:solidFill>
                  <a:srgbClr val="FFFFFF"/>
                </a:solidFill>
              </a:rPr>
              <a:t>.  </a:t>
            </a:r>
          </a:p>
          <a:p>
            <a:pPr marL="514350" lvl="1">
              <a:lnSpc>
                <a:spcPct val="120000"/>
              </a:lnSpc>
              <a:spcAft>
                <a:spcPts val="1800"/>
              </a:spcAft>
              <a:buClr>
                <a:schemeClr val="bg1"/>
              </a:buClr>
            </a:pPr>
            <a:r>
              <a:rPr lang="en-US" sz="1500" dirty="0" smtClean="0">
                <a:solidFill>
                  <a:srgbClr val="FFFFFF"/>
                </a:solidFill>
              </a:rPr>
              <a:t>Then go </a:t>
            </a:r>
            <a:r>
              <a:rPr lang="en-US" sz="1500" dirty="0">
                <a:solidFill>
                  <a:srgbClr val="FFFFFF"/>
                </a:solidFill>
              </a:rPr>
              <a:t>to </a:t>
            </a:r>
            <a:r>
              <a:rPr lang="en-US" sz="1500" u="sng" dirty="0">
                <a:solidFill>
                  <a:srgbClr val="FFFFFF"/>
                </a:solidFill>
              </a:rPr>
              <a:t>The SBTCI Bears No Relation to Actual Taxes on Business</a:t>
            </a:r>
            <a:endParaRPr lang="en-US" sz="1500" u="sng" dirty="0" smtClean="0">
              <a:solidFill>
                <a:srgbClr val="FFFFFF"/>
              </a:solidFill>
            </a:endParaRPr>
          </a:p>
          <a:p>
            <a:pPr marL="457200">
              <a:lnSpc>
                <a:spcPct val="120000"/>
              </a:lnSpc>
              <a:spcBef>
                <a:spcPts val="600"/>
              </a:spcBef>
              <a:spcAft>
                <a:spcPts val="600"/>
              </a:spcAft>
              <a:buClr>
                <a:schemeClr val="bg1"/>
              </a:buClr>
            </a:pPr>
            <a:r>
              <a:rPr lang="en-US" sz="2000" b="1" dirty="0">
                <a:solidFill>
                  <a:srgbClr val="FFFFFF"/>
                </a:solidFill>
              </a:rPr>
              <a:t>They Employ Arbitrary </a:t>
            </a:r>
            <a:r>
              <a:rPr lang="en-US" sz="2000" b="1" dirty="0" smtClean="0">
                <a:solidFill>
                  <a:srgbClr val="FFFFFF"/>
                </a:solidFill>
              </a:rPr>
              <a:t>Weighting</a:t>
            </a:r>
          </a:p>
          <a:p>
            <a:pPr marL="514350" lvl="1">
              <a:lnSpc>
                <a:spcPct val="120000"/>
              </a:lnSpc>
              <a:spcAft>
                <a:spcPts val="600"/>
              </a:spcAft>
              <a:buClr>
                <a:schemeClr val="bg1"/>
              </a:buClr>
            </a:pPr>
            <a:r>
              <a:rPr lang="en-US" sz="1500" dirty="0">
                <a:solidFill>
                  <a:srgbClr val="FFFFFF"/>
                </a:solidFill>
              </a:rPr>
              <a:t>Go to Tax Foundation </a:t>
            </a:r>
            <a:r>
              <a:rPr lang="en-US" sz="1500" u="sng" dirty="0">
                <a:solidFill>
                  <a:srgbClr val="FFFFFF"/>
                </a:solidFill>
              </a:rPr>
              <a:t>Anatomy of the </a:t>
            </a:r>
            <a:r>
              <a:rPr lang="en-US" sz="1500" u="sng" dirty="0" smtClean="0">
                <a:solidFill>
                  <a:srgbClr val="FFFFFF"/>
                </a:solidFill>
              </a:rPr>
              <a:t>SBTCI</a:t>
            </a:r>
          </a:p>
        </p:txBody>
      </p:sp>
      <p:sp>
        <p:nvSpPr>
          <p:cNvPr id="10" name="Title 2"/>
          <p:cNvSpPr>
            <a:spLocks noGrp="1"/>
          </p:cNvSpPr>
          <p:nvPr>
            <p:ph type="title"/>
          </p:nvPr>
        </p:nvSpPr>
        <p:spPr>
          <a:xfrm>
            <a:off x="0" y="413407"/>
            <a:ext cx="8686800" cy="477054"/>
          </a:xfrm>
          <a:solidFill>
            <a:srgbClr val="CD2F1E"/>
          </a:solidFill>
        </p:spPr>
        <p:txBody>
          <a:bodyPr lIns="548640" tIns="0" rIns="91440" bIns="45720" anchor="ctr" anchorCtr="0">
            <a:spAutoFit/>
          </a:bodyPr>
          <a:lstStyle/>
          <a:p>
            <a:pPr algn="l"/>
            <a:r>
              <a:rPr lang="en-US" dirty="0" smtClean="0">
                <a:solidFill>
                  <a:schemeClr val="bg1"/>
                </a:solidFill>
              </a:rPr>
              <a:t>Why the Rankings are Misleading</a:t>
            </a:r>
            <a:endParaRPr lang="en-US" dirty="0">
              <a:solidFill>
                <a:schemeClr val="bg1"/>
              </a:solidFill>
            </a:endParaRPr>
          </a:p>
        </p:txBody>
      </p:sp>
    </p:spTree>
    <p:extLst>
      <p:ext uri="{BB962C8B-B14F-4D97-AF65-F5344CB8AC3E}">
        <p14:creationId xmlns:p14="http://schemas.microsoft.com/office/powerpoint/2010/main" val="230940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447038" y="1600200"/>
            <a:ext cx="8077201" cy="3262432"/>
          </a:xfrm>
        </p:spPr>
        <p:txBody>
          <a:bodyPr wrap="square" bIns="137160" numCol="1">
            <a:spAutoFit/>
          </a:bodyPr>
          <a:lstStyle/>
          <a:p>
            <a:pPr marL="457200">
              <a:lnSpc>
                <a:spcPct val="120000"/>
              </a:lnSpc>
              <a:spcAft>
                <a:spcPts val="600"/>
              </a:spcAft>
              <a:buClr>
                <a:schemeClr val="bg1"/>
              </a:buClr>
            </a:pPr>
            <a:r>
              <a:rPr lang="en-US" sz="2000" b="1" dirty="0">
                <a:solidFill>
                  <a:srgbClr val="FFFFFF"/>
                </a:solidFill>
              </a:rPr>
              <a:t>They are Poor Predictors of Performance. </a:t>
            </a:r>
            <a:endParaRPr lang="en-US" sz="2000" b="1" dirty="0" smtClean="0">
              <a:solidFill>
                <a:srgbClr val="FFFFFF"/>
              </a:solidFill>
            </a:endParaRPr>
          </a:p>
          <a:p>
            <a:pPr marL="514350" lvl="1">
              <a:lnSpc>
                <a:spcPct val="120000"/>
              </a:lnSpc>
              <a:spcAft>
                <a:spcPts val="600"/>
              </a:spcAft>
              <a:buClr>
                <a:schemeClr val="bg1"/>
              </a:buClr>
            </a:pPr>
            <a:r>
              <a:rPr lang="en-US" sz="1500" dirty="0">
                <a:solidFill>
                  <a:srgbClr val="FFFFFF"/>
                </a:solidFill>
              </a:rPr>
              <a:t>Go to </a:t>
            </a:r>
            <a:r>
              <a:rPr lang="en-US" sz="1500" u="sng" dirty="0">
                <a:solidFill>
                  <a:srgbClr val="FFFFFF"/>
                </a:solidFill>
              </a:rPr>
              <a:t>ALEC’S </a:t>
            </a:r>
            <a:r>
              <a:rPr lang="en-US" sz="1500" i="1" u="sng" dirty="0">
                <a:solidFill>
                  <a:srgbClr val="FFFFFF"/>
                </a:solidFill>
              </a:rPr>
              <a:t>RICH STATES, POOR </a:t>
            </a:r>
            <a:r>
              <a:rPr lang="en-US" sz="1500" i="1" u="sng" dirty="0" smtClean="0">
                <a:solidFill>
                  <a:srgbClr val="FFFFFF"/>
                </a:solidFill>
              </a:rPr>
              <a:t>STATES </a:t>
            </a:r>
            <a:r>
              <a:rPr lang="en-US" sz="1500" dirty="0" smtClean="0">
                <a:solidFill>
                  <a:srgbClr val="FFFFFF"/>
                </a:solidFill>
              </a:rPr>
              <a:t>. </a:t>
            </a:r>
            <a:r>
              <a:rPr lang="en-US" sz="1500" dirty="0">
                <a:solidFill>
                  <a:srgbClr val="FFFFFF"/>
                </a:solidFill>
              </a:rPr>
              <a:t>Then </a:t>
            </a:r>
            <a:r>
              <a:rPr lang="en-US" sz="1500" u="sng" dirty="0" smtClean="0">
                <a:solidFill>
                  <a:srgbClr val="FFFFFF"/>
                </a:solidFill>
              </a:rPr>
              <a:t>ALEC </a:t>
            </a:r>
            <a:r>
              <a:rPr lang="en-US" sz="1500" u="sng" dirty="0">
                <a:solidFill>
                  <a:srgbClr val="FFFFFF"/>
                </a:solidFill>
              </a:rPr>
              <a:t>Gets it Backwards in Rich States, Poor </a:t>
            </a:r>
            <a:r>
              <a:rPr lang="en-US" sz="1500" u="sng" dirty="0" smtClean="0">
                <a:solidFill>
                  <a:srgbClr val="FFFFFF"/>
                </a:solidFill>
              </a:rPr>
              <a:t>States</a:t>
            </a:r>
          </a:p>
          <a:p>
            <a:pPr marL="514350" lvl="1">
              <a:lnSpc>
                <a:spcPct val="120000"/>
              </a:lnSpc>
              <a:spcAft>
                <a:spcPts val="600"/>
              </a:spcAft>
              <a:buClr>
                <a:schemeClr val="bg1"/>
              </a:buClr>
            </a:pPr>
            <a:r>
              <a:rPr lang="en-US" sz="1500" dirty="0">
                <a:solidFill>
                  <a:srgbClr val="FFFFFF"/>
                </a:solidFill>
              </a:rPr>
              <a:t>Go to </a:t>
            </a:r>
            <a:r>
              <a:rPr lang="en-US" sz="1500" u="sng" dirty="0">
                <a:solidFill>
                  <a:srgbClr val="FFFFFF"/>
                </a:solidFill>
              </a:rPr>
              <a:t>The Economic Outlook Ranking Fails to Predict </a:t>
            </a:r>
            <a:r>
              <a:rPr lang="en-US" sz="1500" u="sng" dirty="0" smtClean="0">
                <a:solidFill>
                  <a:srgbClr val="FFFFFF"/>
                </a:solidFill>
              </a:rPr>
              <a:t>Growth</a:t>
            </a:r>
          </a:p>
          <a:p>
            <a:pPr marL="514350" lvl="1">
              <a:lnSpc>
                <a:spcPct val="120000"/>
              </a:lnSpc>
              <a:spcAft>
                <a:spcPts val="2100"/>
              </a:spcAft>
              <a:buClr>
                <a:schemeClr val="bg1"/>
              </a:buClr>
            </a:pPr>
            <a:r>
              <a:rPr lang="en-US" sz="1500" dirty="0">
                <a:solidFill>
                  <a:srgbClr val="FFFFFF"/>
                </a:solidFill>
              </a:rPr>
              <a:t>Go to </a:t>
            </a:r>
            <a:r>
              <a:rPr lang="en-US" sz="1500" u="sng" dirty="0">
                <a:solidFill>
                  <a:srgbClr val="FFFFFF"/>
                </a:solidFill>
              </a:rPr>
              <a:t>Digging Into the Details: Our Research Method &amp; Results</a:t>
            </a:r>
            <a:endParaRPr lang="en-US" sz="1500" u="sng" dirty="0" smtClean="0">
              <a:solidFill>
                <a:srgbClr val="FFFFFF"/>
              </a:solidFill>
            </a:endParaRPr>
          </a:p>
          <a:p>
            <a:pPr marL="457200">
              <a:lnSpc>
                <a:spcPct val="120000"/>
              </a:lnSpc>
              <a:spcBef>
                <a:spcPts val="600"/>
              </a:spcBef>
              <a:spcAft>
                <a:spcPts val="600"/>
              </a:spcAft>
              <a:buClr>
                <a:schemeClr val="bg1"/>
              </a:buClr>
            </a:pPr>
            <a:r>
              <a:rPr lang="en-US" sz="2000" b="1" dirty="0">
                <a:solidFill>
                  <a:srgbClr val="FFFFFF"/>
                </a:solidFill>
              </a:rPr>
              <a:t>They Promote a Right Wing </a:t>
            </a:r>
            <a:r>
              <a:rPr lang="en-US" sz="2000" b="1" dirty="0" smtClean="0">
                <a:solidFill>
                  <a:srgbClr val="FFFFFF"/>
                </a:solidFill>
              </a:rPr>
              <a:t>Agenda</a:t>
            </a:r>
          </a:p>
          <a:p>
            <a:pPr marL="514350" lvl="1">
              <a:lnSpc>
                <a:spcPct val="120000"/>
              </a:lnSpc>
              <a:spcAft>
                <a:spcPts val="2100"/>
              </a:spcAft>
              <a:buClr>
                <a:schemeClr val="bg1"/>
              </a:buClr>
            </a:pPr>
            <a:r>
              <a:rPr lang="en-US" sz="1500" dirty="0">
                <a:solidFill>
                  <a:srgbClr val="FFFFFF"/>
                </a:solidFill>
              </a:rPr>
              <a:t>Go to ALEC page </a:t>
            </a:r>
            <a:r>
              <a:rPr lang="en-US" sz="1500" u="sng" dirty="0">
                <a:solidFill>
                  <a:srgbClr val="FFFFFF"/>
                </a:solidFill>
              </a:rPr>
              <a:t>Anatomy of the Economic Outlook Ranking </a:t>
            </a:r>
          </a:p>
        </p:txBody>
      </p:sp>
      <p:sp>
        <p:nvSpPr>
          <p:cNvPr id="10" name="Title 2"/>
          <p:cNvSpPr>
            <a:spLocks noGrp="1"/>
          </p:cNvSpPr>
          <p:nvPr>
            <p:ph type="title"/>
          </p:nvPr>
        </p:nvSpPr>
        <p:spPr>
          <a:xfrm>
            <a:off x="0" y="413407"/>
            <a:ext cx="8686800" cy="477054"/>
          </a:xfrm>
          <a:solidFill>
            <a:srgbClr val="CD2F1E"/>
          </a:solidFill>
        </p:spPr>
        <p:txBody>
          <a:bodyPr lIns="548640" tIns="0" rIns="91440" bIns="45720" anchor="ctr" anchorCtr="0">
            <a:spAutoFit/>
          </a:bodyPr>
          <a:lstStyle/>
          <a:p>
            <a:pPr algn="l"/>
            <a:r>
              <a:rPr lang="en-US" dirty="0">
                <a:solidFill>
                  <a:schemeClr val="bg1"/>
                </a:solidFill>
              </a:rPr>
              <a:t>Why the Rankings are </a:t>
            </a:r>
            <a:r>
              <a:rPr lang="en-US" dirty="0" smtClean="0">
                <a:solidFill>
                  <a:schemeClr val="bg1"/>
                </a:solidFill>
              </a:rPr>
              <a:t>Misleading (cont’d)</a:t>
            </a:r>
            <a:endParaRPr lang="en-US" dirty="0">
              <a:solidFill>
                <a:schemeClr val="bg1"/>
              </a:solidFill>
            </a:endParaRPr>
          </a:p>
        </p:txBody>
      </p:sp>
    </p:spTree>
    <p:extLst>
      <p:ext uri="{BB962C8B-B14F-4D97-AF65-F5344CB8AC3E}">
        <p14:creationId xmlns:p14="http://schemas.microsoft.com/office/powerpoint/2010/main" val="230940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457199" y="1752600"/>
            <a:ext cx="5486400" cy="4253472"/>
          </a:xfrm>
        </p:spPr>
        <p:txBody>
          <a:bodyPr wrap="square" bIns="137160" numCol="1">
            <a:spAutoFit/>
          </a:bodyPr>
          <a:lstStyle/>
          <a:p>
            <a:pPr marL="457200">
              <a:lnSpc>
                <a:spcPct val="120000"/>
              </a:lnSpc>
              <a:spcAft>
                <a:spcPts val="2100"/>
              </a:spcAft>
              <a:buClr>
                <a:schemeClr val="bg1"/>
              </a:buClr>
            </a:pPr>
            <a:r>
              <a:rPr lang="en-US" sz="1800" dirty="0" smtClean="0">
                <a:solidFill>
                  <a:srgbClr val="FFFFFF"/>
                </a:solidFill>
              </a:rPr>
              <a:t>Take a look at the </a:t>
            </a:r>
            <a:r>
              <a:rPr lang="en-US" sz="1800" u="sng" dirty="0" smtClean="0">
                <a:solidFill>
                  <a:srgbClr val="FFFFFF"/>
                </a:solidFill>
              </a:rPr>
              <a:t>What’s New?</a:t>
            </a:r>
            <a:r>
              <a:rPr lang="en-US" sz="1800" dirty="0" smtClean="0">
                <a:solidFill>
                  <a:srgbClr val="FFFFFF"/>
                </a:solidFill>
              </a:rPr>
              <a:t> page.</a:t>
            </a:r>
          </a:p>
          <a:p>
            <a:pPr marL="457200">
              <a:lnSpc>
                <a:spcPct val="120000"/>
              </a:lnSpc>
              <a:spcAft>
                <a:spcPts val="2100"/>
              </a:spcAft>
              <a:buClr>
                <a:schemeClr val="bg1"/>
              </a:buClr>
            </a:pPr>
            <a:r>
              <a:rPr lang="en-US" sz="1800" dirty="0" smtClean="0">
                <a:solidFill>
                  <a:srgbClr val="FFFFFF"/>
                </a:solidFill>
              </a:rPr>
              <a:t>Look for talking </a:t>
            </a:r>
            <a:r>
              <a:rPr lang="en-US" sz="1800" dirty="0" smtClean="0">
                <a:solidFill>
                  <a:srgbClr val="FFFFFF"/>
                </a:solidFill>
              </a:rPr>
              <a:t>points </a:t>
            </a:r>
            <a:r>
              <a:rPr lang="en-US" sz="1800" dirty="0" smtClean="0">
                <a:solidFill>
                  <a:srgbClr val="FFFFFF"/>
                </a:solidFill>
              </a:rPr>
              <a:t>that I will circulate </a:t>
            </a:r>
            <a:r>
              <a:rPr lang="en-US" sz="1800" dirty="0" smtClean="0">
                <a:solidFill>
                  <a:srgbClr val="FFFFFF"/>
                </a:solidFill>
              </a:rPr>
              <a:t>on The LOOP. </a:t>
            </a:r>
          </a:p>
          <a:p>
            <a:pPr marL="457200">
              <a:lnSpc>
                <a:spcPct val="120000"/>
              </a:lnSpc>
              <a:spcAft>
                <a:spcPts val="2100"/>
              </a:spcAft>
              <a:buClr>
                <a:schemeClr val="bg1"/>
              </a:buClr>
            </a:pPr>
            <a:r>
              <a:rPr lang="en-US" sz="1800" dirty="0" smtClean="0">
                <a:solidFill>
                  <a:srgbClr val="FFFFFF"/>
                </a:solidFill>
              </a:rPr>
              <a:t>Look at what other folks </a:t>
            </a:r>
            <a:r>
              <a:rPr lang="en-US" sz="1800" dirty="0" smtClean="0">
                <a:solidFill>
                  <a:srgbClr val="FFFFFF"/>
                </a:solidFill>
              </a:rPr>
              <a:t>in the SPP network are </a:t>
            </a:r>
            <a:r>
              <a:rPr lang="en-US" sz="1800" dirty="0" smtClean="0">
                <a:solidFill>
                  <a:srgbClr val="FFFFFF"/>
                </a:solidFill>
              </a:rPr>
              <a:t>doing. </a:t>
            </a:r>
          </a:p>
          <a:p>
            <a:pPr marL="457200">
              <a:lnSpc>
                <a:spcPct val="120000"/>
              </a:lnSpc>
              <a:spcAft>
                <a:spcPts val="2100"/>
              </a:spcAft>
              <a:buClr>
                <a:schemeClr val="bg1"/>
              </a:buClr>
            </a:pPr>
            <a:r>
              <a:rPr lang="en-US" sz="1800" dirty="0" smtClean="0">
                <a:solidFill>
                  <a:srgbClr val="FFFFFF"/>
                </a:solidFill>
              </a:rPr>
              <a:t>Write a </a:t>
            </a:r>
            <a:r>
              <a:rPr lang="en-US" sz="1800" dirty="0">
                <a:solidFill>
                  <a:srgbClr val="FFFFFF"/>
                </a:solidFill>
              </a:rPr>
              <a:t>b</a:t>
            </a:r>
            <a:r>
              <a:rPr lang="en-US" sz="1800" dirty="0" smtClean="0">
                <a:solidFill>
                  <a:srgbClr val="FFFFFF"/>
                </a:solidFill>
              </a:rPr>
              <a:t>log, or ask me to write a guest blog.  </a:t>
            </a:r>
          </a:p>
          <a:p>
            <a:pPr marL="457200">
              <a:lnSpc>
                <a:spcPct val="120000"/>
              </a:lnSpc>
              <a:spcAft>
                <a:spcPts val="2100"/>
              </a:spcAft>
              <a:buClr>
                <a:schemeClr val="bg1"/>
              </a:buClr>
            </a:pPr>
            <a:r>
              <a:rPr lang="en-US" sz="1800" dirty="0" smtClean="0">
                <a:solidFill>
                  <a:srgbClr val="FFFFFF"/>
                </a:solidFill>
              </a:rPr>
              <a:t>Proactively point business reporters to the web site; email them your version of the talking points</a:t>
            </a:r>
            <a:endParaRPr lang="en-US" sz="1800" dirty="0">
              <a:solidFill>
                <a:srgbClr val="FFFFFF"/>
              </a:solidFill>
            </a:endParaRPr>
          </a:p>
        </p:txBody>
      </p:sp>
      <p:sp>
        <p:nvSpPr>
          <p:cNvPr id="10" name="Title 2"/>
          <p:cNvSpPr>
            <a:spLocks noGrp="1"/>
          </p:cNvSpPr>
          <p:nvPr>
            <p:ph type="title"/>
          </p:nvPr>
        </p:nvSpPr>
        <p:spPr>
          <a:xfrm>
            <a:off x="0" y="197964"/>
            <a:ext cx="8686800" cy="907941"/>
          </a:xfrm>
          <a:solidFill>
            <a:srgbClr val="CD2F1E"/>
          </a:solidFill>
        </p:spPr>
        <p:txBody>
          <a:bodyPr lIns="548640" tIns="0" rIns="91440" bIns="45720" anchor="ctr" anchorCtr="0">
            <a:spAutoFit/>
          </a:bodyPr>
          <a:lstStyle/>
          <a:p>
            <a:pPr algn="l"/>
            <a:r>
              <a:rPr lang="en-US" dirty="0" smtClean="0">
                <a:solidFill>
                  <a:schemeClr val="bg1"/>
                </a:solidFill>
              </a:rPr>
              <a:t>So: What do you do when a new ranking is released?</a:t>
            </a:r>
            <a:endParaRPr lang="en-US" dirty="0">
              <a:solidFill>
                <a:schemeClr val="bg1"/>
              </a:solidFill>
            </a:endParaRPr>
          </a:p>
        </p:txBody>
      </p:sp>
    </p:spTree>
    <p:extLst>
      <p:ext uri="{BB962C8B-B14F-4D97-AF65-F5344CB8AC3E}">
        <p14:creationId xmlns:p14="http://schemas.microsoft.com/office/powerpoint/2010/main" val="230940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F26AA676C54C41965E10E4AEFEA8F8" ma:contentTypeVersion="" ma:contentTypeDescription="Create a new document." ma:contentTypeScope="" ma:versionID="ca36b6e30eb7583975f87711b709262f">
  <xsd:schema xmlns:xsd="http://www.w3.org/2001/XMLSchema" xmlns:xs="http://www.w3.org/2001/XMLSchema" xmlns:p="http://schemas.microsoft.com/office/2006/metadata/properties" xmlns:ns2="61938d55-db80-415d-9268-1ff1ff727690" targetNamespace="http://schemas.microsoft.com/office/2006/metadata/properties" ma:root="true" ma:fieldsID="e7de9c4f491a1db50200e06633555873" ns2:_="">
    <xsd:import namespace="61938d55-db80-415d-9268-1ff1ff72769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938d55-db80-415d-9268-1ff1ff72769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1938d55-db80-415d-9268-1ff1ff727690">
      <UserInfo>
        <DisplayName>Rebecca Segal</DisplayName>
        <AccountId>229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4E3200-912B-413C-8796-BEE9569AC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938d55-db80-415d-9268-1ff1ff7276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04CE3F-C8E9-4888-9952-EA8D9D08AC9E}">
  <ds:schemaRefs>
    <ds:schemaRef ds:uri="http://schemas.openxmlformats.org/package/2006/metadata/core-properties"/>
    <ds:schemaRef ds:uri="http://purl.org/dc/dcmitype/"/>
    <ds:schemaRef ds:uri="http://schemas.microsoft.com/office/2006/documentManagement/types"/>
    <ds:schemaRef ds:uri="http://purl.org/dc/elements/1.1/"/>
    <ds:schemaRef ds:uri="http://www.w3.org/XML/1998/namespace"/>
    <ds:schemaRef ds:uri="http://schemas.microsoft.com/office/2006/metadata/properties"/>
    <ds:schemaRef ds:uri="61938d55-db80-415d-9268-1ff1ff727690"/>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69B109E-FFE2-472B-9206-7E0495CDA2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PowerPointTemplate_SmallHeader-SPP-R-ALT-nocbpp-on-nontitle</Template>
  <TotalTime>2065</TotalTime>
  <Words>2440</Words>
  <Application>Microsoft Office PowerPoint</Application>
  <PresentationFormat>On-screen Show (4:3)</PresentationFormat>
  <Paragraphs>230</Paragraphs>
  <Slides>12</Slides>
  <Notes>12</Notes>
  <HiddenSlides>0</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1_Office Theme</vt:lpstr>
      <vt:lpstr>PowerPoint Presentation</vt:lpstr>
      <vt:lpstr>The Larger Policy Debate </vt:lpstr>
      <vt:lpstr>The State Business Climate Rankings</vt:lpstr>
      <vt:lpstr>What’s Behind the Rankings?</vt:lpstr>
      <vt:lpstr>Grading the States Web Site</vt:lpstr>
      <vt:lpstr>Beacon Hill Institute: Overall Index and 8 Sub-Indexes</vt:lpstr>
      <vt:lpstr>Why the Rankings are Misleading</vt:lpstr>
      <vt:lpstr>Why the Rankings are Misleading (cont’d)</vt:lpstr>
      <vt:lpstr>So: What do you do when a new ranking is released?</vt:lpstr>
      <vt:lpstr>Sample LOOP post on Release Day</vt:lpstr>
      <vt:lpstr>Other Ways the Website can be Useful</vt:lpstr>
      <vt:lpstr>PowerPoint Presentation</vt:lpstr>
    </vt:vector>
  </TitlesOfParts>
  <Company>Center on Budget Policy and Priorities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Speiser</dc:creator>
  <cp:lastModifiedBy>PF</cp:lastModifiedBy>
  <cp:revision>158</cp:revision>
  <cp:lastPrinted>2016-11-21T17:57:08Z</cp:lastPrinted>
  <dcterms:created xsi:type="dcterms:W3CDTF">2014-08-27T16:08:19Z</dcterms:created>
  <dcterms:modified xsi:type="dcterms:W3CDTF">2016-11-28T18:37:59Z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0x01010074F26AA676C54C41965E10E4AEFEA8F8</vt:lpwstr>
  </property>
</Properties>
</file>